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409" r:id="rId2"/>
    <p:sldId id="404" r:id="rId3"/>
    <p:sldId id="389" r:id="rId4"/>
    <p:sldId id="304" r:id="rId5"/>
    <p:sldId id="444" r:id="rId6"/>
    <p:sldId id="293" r:id="rId7"/>
    <p:sldId id="303" r:id="rId8"/>
    <p:sldId id="344" r:id="rId9"/>
    <p:sldId id="289" r:id="rId10"/>
    <p:sldId id="383" r:id="rId11"/>
    <p:sldId id="393" r:id="rId12"/>
    <p:sldId id="311" r:id="rId13"/>
    <p:sldId id="429" r:id="rId14"/>
    <p:sldId id="411" r:id="rId15"/>
    <p:sldId id="357" r:id="rId16"/>
    <p:sldId id="352" r:id="rId17"/>
    <p:sldId id="395" r:id="rId18"/>
    <p:sldId id="397" r:id="rId19"/>
    <p:sldId id="430" r:id="rId20"/>
    <p:sldId id="442" r:id="rId21"/>
    <p:sldId id="394" r:id="rId22"/>
    <p:sldId id="371" r:id="rId23"/>
    <p:sldId id="432" r:id="rId24"/>
    <p:sldId id="382" r:id="rId25"/>
    <p:sldId id="433" r:id="rId26"/>
    <p:sldId id="312" r:id="rId27"/>
    <p:sldId id="400" r:id="rId28"/>
    <p:sldId id="428" r:id="rId29"/>
    <p:sldId id="424" r:id="rId30"/>
    <p:sldId id="426" r:id="rId31"/>
    <p:sldId id="427" r:id="rId32"/>
    <p:sldId id="343" r:id="rId33"/>
    <p:sldId id="398" r:id="rId34"/>
    <p:sldId id="448" r:id="rId35"/>
    <p:sldId id="401" r:id="rId36"/>
    <p:sldId id="379" r:id="rId37"/>
    <p:sldId id="363" r:id="rId38"/>
    <p:sldId id="364" r:id="rId39"/>
    <p:sldId id="365" r:id="rId40"/>
    <p:sldId id="366" r:id="rId41"/>
    <p:sldId id="406" r:id="rId42"/>
    <p:sldId id="435" r:id="rId43"/>
    <p:sldId id="436" r:id="rId44"/>
    <p:sldId id="440" r:id="rId45"/>
    <p:sldId id="408" r:id="rId46"/>
    <p:sldId id="445" r:id="rId47"/>
    <p:sldId id="450" r:id="rId48"/>
    <p:sldId id="423" r:id="rId49"/>
    <p:sldId id="441" r:id="rId50"/>
    <p:sldId id="405" r:id="rId5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FF66CC"/>
    <a:srgbClr val="0000FF"/>
    <a:srgbClr val="FF0000"/>
    <a:srgbClr val="00FF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04" autoAdjust="0"/>
    <p:restoredTop sz="90901"/>
  </p:normalViewPr>
  <p:slideViewPr>
    <p:cSldViewPr>
      <p:cViewPr varScale="1">
        <p:scale>
          <a:sx n="82" d="100"/>
          <a:sy n="82" d="100"/>
        </p:scale>
        <p:origin x="194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Relationship Id="rId2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Relationship Id="rId2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4" Type="http://schemas.openxmlformats.org/officeDocument/2006/relationships/image" Target="../media/image23.wmf"/><Relationship Id="rId5" Type="http://schemas.openxmlformats.org/officeDocument/2006/relationships/image" Target="../media/image24.wmf"/><Relationship Id="rId6" Type="http://schemas.openxmlformats.org/officeDocument/2006/relationships/image" Target="../media/image25.wmf"/><Relationship Id="rId7" Type="http://schemas.openxmlformats.org/officeDocument/2006/relationships/image" Target="../media/image26.wmf"/><Relationship Id="rId8" Type="http://schemas.openxmlformats.org/officeDocument/2006/relationships/image" Target="../media/image27.wmf"/><Relationship Id="rId1" Type="http://schemas.openxmlformats.org/officeDocument/2006/relationships/image" Target="../media/image20.wmf"/><Relationship Id="rId2" Type="http://schemas.openxmlformats.org/officeDocument/2006/relationships/image" Target="../media/image2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pitchFamily="9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ＭＳ Ｐゴシック" pitchFamily="96" charset="-128"/>
              </a:defRPr>
            </a:lvl1pPr>
          </a:lstStyle>
          <a:p>
            <a:pPr>
              <a:defRPr/>
            </a:pPr>
            <a:fld id="{D81CDEA4-2556-1240-B7FF-F0324AE36E3F}" type="datetimeFigureOut">
              <a:rPr lang="en-US"/>
              <a:pPr>
                <a:defRPr/>
              </a:pPr>
              <a:t>10/27/17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pitchFamily="9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81CD59C5-B2E5-2042-AB2F-10644EA583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60570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</a:t>
            </a:r>
            <a:r>
              <a:rPr lang="en-US" baseline="0" dirty="0" smtClean="0"/>
              <a:t> you?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D59C5-B2E5-2042-AB2F-10644EA58359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0270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STEVE</a:t>
            </a:r>
          </a:p>
          <a:p>
            <a:r>
              <a:rPr lang="en-US" altLang="en-US"/>
              <a:t>…as early as tomorrow!</a:t>
            </a: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4A3B5FAA-E202-FC44-B200-3E150D604FF5}" type="slidenum">
              <a:rPr lang="en-US" altLang="en-US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7467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D59C5-B2E5-2042-AB2F-10644EA58359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9366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2CAA2251-3E6B-C040-A898-2B53F2C7980E}" type="slidenum">
              <a:rPr lang="en-US" altLang="en-US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3284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STEVE</a:t>
            </a: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21A163CC-6D44-144B-8708-01BFDAF123B8}" type="slidenum">
              <a:rPr lang="en-US" altLang="en-US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275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STEVE</a:t>
            </a: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1CA460F6-1546-AE4C-916E-2FCBE4734650}" type="slidenum">
              <a:rPr lang="en-US" altLang="en-US">
                <a:solidFill>
                  <a:srgbClr val="000000"/>
                </a:solidFill>
              </a:rPr>
              <a:pPr/>
              <a:t>15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894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04669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9512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8295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BCBBC0-CC5B-6B47-A978-C5049297E3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005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E6D730-EC28-5B41-82F8-C8F4E61B93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480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CD3806-F397-F040-8D46-6B2A12057E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894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14CF78-2BF1-7142-8D40-31FBB6D2B2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8522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9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3585F"/>
                </a:solidFill>
                <a:latin typeface="Raleway-Regular"/>
                <a:ea typeface="Raleway-Regular"/>
                <a:cs typeface="Raleway-Regular"/>
                <a:sym typeface="Raleway-Regular"/>
              </a:defRPr>
            </a:lvl1pPr>
            <a:lvl2pPr>
              <a:defRPr>
                <a:solidFill>
                  <a:srgbClr val="53585F"/>
                </a:solidFill>
                <a:latin typeface="Raleway-Regular"/>
                <a:ea typeface="Raleway-Regular"/>
                <a:cs typeface="Raleway-Regular"/>
                <a:sym typeface="Raleway-Regular"/>
              </a:defRPr>
            </a:lvl2pPr>
            <a:lvl3pPr>
              <a:defRPr>
                <a:solidFill>
                  <a:srgbClr val="53585F"/>
                </a:solidFill>
                <a:latin typeface="Raleway-Regular"/>
                <a:ea typeface="Raleway-Regular"/>
                <a:cs typeface="Raleway-Regular"/>
                <a:sym typeface="Raleway-Regular"/>
              </a:defRPr>
            </a:lvl3pPr>
            <a:lvl4pPr>
              <a:defRPr>
                <a:solidFill>
                  <a:srgbClr val="53585F"/>
                </a:solidFill>
                <a:latin typeface="Raleway-Regular"/>
                <a:ea typeface="Raleway-Regular"/>
                <a:cs typeface="Raleway-Regular"/>
                <a:sym typeface="Raleway-Regular"/>
              </a:defRPr>
            </a:lvl4pPr>
            <a:lvl5pPr>
              <a:defRPr>
                <a:solidFill>
                  <a:srgbClr val="53585F"/>
                </a:solidFill>
                <a:latin typeface="Raleway-Regular"/>
                <a:ea typeface="Raleway-Regular"/>
                <a:cs typeface="Raleway-Regular"/>
                <a:sym typeface="Raleway-Regula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60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84868" y="4440552"/>
            <a:ext cx="1921970" cy="2446532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125057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8A5A34-911A-D140-96E4-E9DD88EBB7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2220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F9208-44D3-0A4A-A7F3-E54B5D1151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7729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176C24-F066-7345-BA49-2F88199F9E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1657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E3D7D7-16BD-E54B-883E-329926DB92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3818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135D27-F06F-CC40-980C-419B96020C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8365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3EF986-5264-7642-BE83-9EFCFD4013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572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F0E6C3-B278-7840-8297-83259E0211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919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92C598-FBC5-0E40-836D-18E65484AC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2258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453D6708-1D48-EE4D-AFE5-3BB0649F4CA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pitchFamily="9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pitchFamily="9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pitchFamily="9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pitchFamily="9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pitchFamily="9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pitchFamily="9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96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96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96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96" charset="-128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oleObject" Target="../embeddings/oleObject1.bin"/><Relationship Id="rId5" Type="http://schemas.openxmlformats.org/officeDocument/2006/relationships/image" Target="../media/image2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3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18.w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3.wmf"/><Relationship Id="rId8" Type="http://schemas.openxmlformats.org/officeDocument/2006/relationships/image" Target="../media/image12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wmf"/><Relationship Id="rId12" Type="http://schemas.openxmlformats.org/officeDocument/2006/relationships/oleObject" Target="../embeddings/oleObject9.bin"/><Relationship Id="rId13" Type="http://schemas.openxmlformats.org/officeDocument/2006/relationships/image" Target="../media/image24.wmf"/><Relationship Id="rId14" Type="http://schemas.openxmlformats.org/officeDocument/2006/relationships/oleObject" Target="../embeddings/oleObject10.bin"/><Relationship Id="rId15" Type="http://schemas.openxmlformats.org/officeDocument/2006/relationships/image" Target="../media/image25.wmf"/><Relationship Id="rId16" Type="http://schemas.openxmlformats.org/officeDocument/2006/relationships/oleObject" Target="../embeddings/oleObject11.bin"/><Relationship Id="rId17" Type="http://schemas.openxmlformats.org/officeDocument/2006/relationships/image" Target="../media/image26.wmf"/><Relationship Id="rId18" Type="http://schemas.openxmlformats.org/officeDocument/2006/relationships/oleObject" Target="../embeddings/oleObject12.bin"/><Relationship Id="rId19" Type="http://schemas.openxmlformats.org/officeDocument/2006/relationships/image" Target="../media/image27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2.png"/><Relationship Id="rId4" Type="http://schemas.openxmlformats.org/officeDocument/2006/relationships/oleObject" Target="../embeddings/oleObject5.bin"/><Relationship Id="rId5" Type="http://schemas.openxmlformats.org/officeDocument/2006/relationships/image" Target="../media/image20.wmf"/><Relationship Id="rId6" Type="http://schemas.openxmlformats.org/officeDocument/2006/relationships/oleObject" Target="../embeddings/oleObject6.bin"/><Relationship Id="rId7" Type="http://schemas.openxmlformats.org/officeDocument/2006/relationships/image" Target="../media/image21.wmf"/><Relationship Id="rId8" Type="http://schemas.openxmlformats.org/officeDocument/2006/relationships/oleObject" Target="../embeddings/oleObject7.bin"/><Relationship Id="rId9" Type="http://schemas.openxmlformats.org/officeDocument/2006/relationships/image" Target="../media/image22.wmf"/><Relationship Id="rId10" Type="http://schemas.openxmlformats.org/officeDocument/2006/relationships/oleObject" Target="../embeddings/oleObject8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3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44.wmf"/><Relationship Id="rId5" Type="http://schemas.openxmlformats.org/officeDocument/2006/relationships/image" Target="../media/image12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image" Target="../media/image44.wmf"/><Relationship Id="rId5" Type="http://schemas.openxmlformats.org/officeDocument/2006/relationships/image" Target="../media/image12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3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Relationship Id="rId3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image" Target="../media/image60.png"/><Relationship Id="rId9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Archer Brand Refresh Logo Lockup 072216.jpg" descr="Archer Brand Refresh Logo Lockup 072216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5551" y="6458436"/>
            <a:ext cx="1641402" cy="31243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190500" y="102627"/>
            <a:ext cx="86487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4800" b="1" u="sng" dirty="0" smtClean="0"/>
              <a:t>Welcome </a:t>
            </a:r>
            <a:r>
              <a:rPr lang="en-US" altLang="en-US" sz="4800" b="1" u="sng" smtClean="0"/>
              <a:t>to DEBATE THAT!</a:t>
            </a:r>
            <a:endParaRPr lang="en-US" altLang="en-US" sz="4800" b="1" u="sng" dirty="0"/>
          </a:p>
        </p:txBody>
      </p:sp>
      <p:sp>
        <p:nvSpPr>
          <p:cNvPr id="6" name="TextBox 27"/>
          <p:cNvSpPr txBox="1">
            <a:spLocks noChangeArrowheads="1"/>
          </p:cNvSpPr>
          <p:nvPr/>
        </p:nvSpPr>
        <p:spPr bwMode="auto">
          <a:xfrm>
            <a:off x="0" y="931102"/>
            <a:ext cx="914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800" b="1"/>
              <a:t>Before we begin, prepare an argument for these statements </a:t>
            </a:r>
            <a:r>
              <a:rPr lang="en-US" altLang="en-US" sz="2400" b="1"/>
              <a:t>(after you fill in the blank)</a:t>
            </a:r>
            <a:r>
              <a:rPr lang="en-US" altLang="en-US" sz="2800" b="1"/>
              <a:t>:</a:t>
            </a:r>
          </a:p>
        </p:txBody>
      </p:sp>
      <p:sp>
        <p:nvSpPr>
          <p:cNvPr id="7" name="TextBox 27"/>
          <p:cNvSpPr txBox="1">
            <a:spLocks noChangeArrowheads="1"/>
          </p:cNvSpPr>
          <p:nvPr/>
        </p:nvSpPr>
        <p:spPr bwMode="auto">
          <a:xfrm>
            <a:off x="190500" y="1926026"/>
            <a:ext cx="8763000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sz="3600" b="1" i="1" dirty="0" smtClean="0"/>
              <a:t>The best movie is ______.</a:t>
            </a:r>
          </a:p>
          <a:p>
            <a:pPr eaLnBrk="1" hangingPunct="1"/>
            <a:endParaRPr lang="en-US" altLang="en-US" sz="1600" b="1" i="1" dirty="0"/>
          </a:p>
          <a:p>
            <a:pPr eaLnBrk="1" hangingPunct="1">
              <a:buFontTx/>
              <a:buChar char="•"/>
            </a:pPr>
            <a:r>
              <a:rPr lang="en-US" altLang="en-US" sz="3600" b="1" i="1" dirty="0"/>
              <a:t>The most important </a:t>
            </a:r>
            <a:r>
              <a:rPr lang="en-US" altLang="en-US" sz="3600" b="1" i="1" dirty="0" smtClean="0"/>
              <a:t>thing I want my students to learn is __________.</a:t>
            </a:r>
            <a:endParaRPr lang="en-US" altLang="en-US" sz="3600" b="1" i="1" dirty="0"/>
          </a:p>
          <a:p>
            <a:pPr eaLnBrk="1" hangingPunct="1"/>
            <a:endParaRPr lang="en-US" altLang="en-US" sz="1600" b="1" i="1" dirty="0"/>
          </a:p>
          <a:p>
            <a:pPr eaLnBrk="1" hangingPunct="1">
              <a:buFontTx/>
              <a:buChar char="•"/>
            </a:pPr>
            <a:r>
              <a:rPr lang="en-US" altLang="en-US" sz="3600" b="1" i="1" dirty="0"/>
              <a:t> _________is the best method for solving the system: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7500335"/>
              </p:ext>
            </p:extLst>
          </p:nvPr>
        </p:nvGraphicFramePr>
        <p:xfrm>
          <a:off x="4572000" y="4577529"/>
          <a:ext cx="1752600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5" name="Equation" r:id="rId4" imgW="444307" imgH="203112" progId="Equation.3">
                  <p:embed/>
                </p:oleObj>
              </mc:Choice>
              <mc:Fallback>
                <p:oleObj name="Equation" r:id="rId4" imgW="444307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577529"/>
                        <a:ext cx="1752600" cy="790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8785490"/>
              </p:ext>
            </p:extLst>
          </p:nvPr>
        </p:nvGraphicFramePr>
        <p:xfrm>
          <a:off x="4572000" y="5321608"/>
          <a:ext cx="2154238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6" name="Equation" r:id="rId6" imgW="545626" imgH="203024" progId="Equation.3">
                  <p:embed/>
                </p:oleObj>
              </mc:Choice>
              <mc:Fallback>
                <p:oleObj name="Equation" r:id="rId6" imgW="545626" imgH="2030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5321608"/>
                        <a:ext cx="2154238" cy="790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ubtitle 2"/>
          <p:cNvSpPr txBox="1">
            <a:spLocks/>
          </p:cNvSpPr>
          <p:nvPr/>
        </p:nvSpPr>
        <p:spPr bwMode="auto">
          <a:xfrm>
            <a:off x="325753" y="5908340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3200" b="1" dirty="0">
                <a:solidFill>
                  <a:srgbClr val="898989"/>
                </a:solidFill>
                <a:latin typeface="Calibri" charset="0"/>
              </a:rPr>
              <a:t>@</a:t>
            </a:r>
            <a:r>
              <a:rPr lang="en-US" altLang="en-US" sz="3200" b="1" dirty="0" err="1">
                <a:solidFill>
                  <a:srgbClr val="898989"/>
                </a:solidFill>
                <a:latin typeface="Calibri" charset="0"/>
              </a:rPr>
              <a:t>PiSpeak</a:t>
            </a:r>
            <a:endParaRPr lang="en-US" altLang="en-US" sz="3200" b="1" dirty="0">
              <a:solidFill>
                <a:srgbClr val="FF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65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27"/>
          <p:cNvSpPr txBox="1">
            <a:spLocks noChangeArrowheads="1"/>
          </p:cNvSpPr>
          <p:nvPr/>
        </p:nvSpPr>
        <p:spPr bwMode="auto">
          <a:xfrm>
            <a:off x="0" y="1600200"/>
            <a:ext cx="9144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8000" b="1" u="sng">
                <a:solidFill>
                  <a:srgbClr val="000000"/>
                </a:solidFill>
              </a:rPr>
              <a:t>Oral Arguments</a:t>
            </a:r>
          </a:p>
        </p:txBody>
      </p:sp>
      <p:sp>
        <p:nvSpPr>
          <p:cNvPr id="3" name="TextBox 27"/>
          <p:cNvSpPr txBox="1">
            <a:spLocks noChangeArrowheads="1"/>
          </p:cNvSpPr>
          <p:nvPr/>
        </p:nvSpPr>
        <p:spPr bwMode="auto">
          <a:xfrm>
            <a:off x="152400" y="255561"/>
            <a:ext cx="9144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8000" b="1" dirty="0" smtClean="0">
                <a:solidFill>
                  <a:srgbClr val="000000"/>
                </a:solidFill>
              </a:rPr>
              <a:t>Part 1:</a:t>
            </a:r>
            <a:endParaRPr lang="en-US" altLang="en-US" sz="80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TextBox 27"/>
          <p:cNvSpPr txBox="1">
            <a:spLocks noChangeArrowheads="1"/>
          </p:cNvSpPr>
          <p:nvPr/>
        </p:nvSpPr>
        <p:spPr bwMode="auto">
          <a:xfrm>
            <a:off x="76200" y="-14288"/>
            <a:ext cx="9144000" cy="701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rgbClr val="00B050"/>
                </a:solidFill>
              </a:rPr>
              <a:t>Activity #1: Soapbox Debate</a:t>
            </a: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4647625"/>
              </p:ext>
            </p:extLst>
          </p:nvPr>
        </p:nvGraphicFramePr>
        <p:xfrm>
          <a:off x="4735948" y="3400568"/>
          <a:ext cx="1752600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1" name="Equation" r:id="rId4" imgW="444307" imgH="203112" progId="Equation.3">
                  <p:embed/>
                </p:oleObj>
              </mc:Choice>
              <mc:Fallback>
                <p:oleObj name="Equation" r:id="rId4" imgW="444307" imgH="203112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5948" y="3400568"/>
                        <a:ext cx="1752600" cy="790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6741222"/>
              </p:ext>
            </p:extLst>
          </p:nvPr>
        </p:nvGraphicFramePr>
        <p:xfrm>
          <a:off x="4657241" y="4098629"/>
          <a:ext cx="2154238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2" name="Equation" r:id="rId6" imgW="545626" imgH="203024" progId="Equation.3">
                  <p:embed/>
                </p:oleObj>
              </mc:Choice>
              <mc:Fallback>
                <p:oleObj name="Equation" r:id="rId6" imgW="545626" imgH="203024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7241" y="4098629"/>
                        <a:ext cx="2154238" cy="790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5700" y="5480665"/>
            <a:ext cx="5448300" cy="1397000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 bwMode="auto">
          <a:xfrm>
            <a:off x="7162800" y="6400800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3200" b="1">
                <a:solidFill>
                  <a:srgbClr val="898989"/>
                </a:solidFill>
                <a:latin typeface="Calibri" charset="0"/>
              </a:rPr>
              <a:t>@PiSpeak</a:t>
            </a:r>
            <a:endParaRPr lang="en-US" altLang="en-US" sz="3200" b="1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10" name="TextBox 27"/>
          <p:cNvSpPr txBox="1">
            <a:spLocks noChangeArrowheads="1"/>
          </p:cNvSpPr>
          <p:nvPr/>
        </p:nvSpPr>
        <p:spPr bwMode="auto">
          <a:xfrm>
            <a:off x="266700" y="715626"/>
            <a:ext cx="8763000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sz="3600" b="1" i="1" dirty="0" smtClean="0"/>
              <a:t>The best movie is ______.</a:t>
            </a:r>
          </a:p>
          <a:p>
            <a:pPr eaLnBrk="1" hangingPunct="1"/>
            <a:endParaRPr lang="en-US" altLang="en-US" sz="1600" b="1" i="1" dirty="0"/>
          </a:p>
          <a:p>
            <a:pPr eaLnBrk="1" hangingPunct="1">
              <a:buFontTx/>
              <a:buChar char="•"/>
            </a:pPr>
            <a:r>
              <a:rPr lang="en-US" altLang="en-US" sz="3600" b="1" i="1" dirty="0"/>
              <a:t>The most important </a:t>
            </a:r>
            <a:r>
              <a:rPr lang="en-US" altLang="en-US" sz="3600" b="1" i="1" dirty="0" smtClean="0"/>
              <a:t>thing I want my students to learn is __________.</a:t>
            </a:r>
            <a:endParaRPr lang="en-US" altLang="en-US" sz="3600" b="1" i="1" dirty="0"/>
          </a:p>
          <a:p>
            <a:pPr eaLnBrk="1" hangingPunct="1"/>
            <a:endParaRPr lang="en-US" altLang="en-US" sz="1600" b="1" i="1" dirty="0"/>
          </a:p>
          <a:p>
            <a:pPr eaLnBrk="1" hangingPunct="1">
              <a:buFontTx/>
              <a:buChar char="•"/>
            </a:pPr>
            <a:r>
              <a:rPr lang="en-US" altLang="en-US" sz="3600" b="1" i="1" dirty="0"/>
              <a:t> _________is the best method for solving the system:</a:t>
            </a:r>
          </a:p>
        </p:txBody>
      </p:sp>
      <p:sp>
        <p:nvSpPr>
          <p:cNvPr id="11" name="TextBox 27"/>
          <p:cNvSpPr txBox="1">
            <a:spLocks noChangeArrowheads="1"/>
          </p:cNvSpPr>
          <p:nvPr/>
        </p:nvSpPr>
        <p:spPr bwMode="auto">
          <a:xfrm>
            <a:off x="266700" y="5421274"/>
            <a:ext cx="8610600" cy="954088"/>
          </a:xfrm>
          <a:prstGeom prst="rect">
            <a:avLst/>
          </a:prstGeom>
          <a:solidFill>
            <a:schemeClr val="bg1"/>
          </a:solidFill>
          <a:ln>
            <a:solidFill>
              <a:srgbClr val="800080"/>
            </a:solidFill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800" b="1" dirty="0"/>
              <a:t>“My CLAIM is ___________ </a:t>
            </a:r>
          </a:p>
          <a:p>
            <a:pPr eaLnBrk="1" hangingPunct="1"/>
            <a:r>
              <a:rPr lang="en-US" altLang="en-US" sz="2800" b="1" dirty="0"/>
              <a:t>  and my WARRANT is _____________________”</a:t>
            </a:r>
            <a:endParaRPr lang="en-US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76200" y="183011"/>
            <a:ext cx="9067800" cy="838200"/>
          </a:xfrm>
          <a:prstGeom prst="rect">
            <a:avLst/>
          </a:prstGeom>
        </p:spPr>
        <p:txBody>
          <a:bodyPr/>
          <a:lstStyle/>
          <a:p>
            <a:pPr marL="342900" indent="-342900" algn="ctr" eaLnBrk="1" hangingPunct="1">
              <a:defRPr/>
            </a:pPr>
            <a:r>
              <a:rPr lang="en-US" sz="4400" b="1" u="sng" kern="0" dirty="0">
                <a:latin typeface="+mn-lt"/>
                <a:ea typeface="ＭＳ Ｐゴシック" pitchFamily="96" charset="-128"/>
                <a:cs typeface="ＭＳ Ｐゴシック" pitchFamily="96" charset="-128"/>
              </a:rPr>
              <a:t>Always, Sometimes or Never?</a:t>
            </a:r>
          </a:p>
        </p:txBody>
      </p:sp>
      <p:sp>
        <p:nvSpPr>
          <p:cNvPr id="13317" name="Rectangle 10"/>
          <p:cNvSpPr>
            <a:spLocks noChangeArrowheads="1"/>
          </p:cNvSpPr>
          <p:nvPr/>
        </p:nvSpPr>
        <p:spPr bwMode="auto">
          <a:xfrm>
            <a:off x="58119" y="1295400"/>
            <a:ext cx="9144000" cy="285001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514350" indent="-514350" eaLnBrk="1" hangingPunct="1">
              <a:spcBef>
                <a:spcPct val="0"/>
              </a:spcBef>
              <a:buFontTx/>
              <a:buAutoNum type="arabicPeriod"/>
              <a:defRPr/>
            </a:pPr>
            <a:r>
              <a:rPr lang="en-US" sz="2800" b="1" dirty="0" smtClean="0">
                <a:cs typeface="Arial" panose="020B0604020202020204" pitchFamily="34" charset="0"/>
              </a:rPr>
              <a:t>When you cut a piece off a shape, you reduce its area and perimeter.</a:t>
            </a:r>
          </a:p>
          <a:p>
            <a:pPr marL="514350" indent="-514350" eaLnBrk="1" hangingPunct="1">
              <a:spcBef>
                <a:spcPct val="0"/>
              </a:spcBef>
              <a:buFontTx/>
              <a:buAutoNum type="arabicPeriod"/>
              <a:defRPr/>
            </a:pPr>
            <a:endParaRPr lang="en-US" sz="2800" b="1" dirty="0" smtClean="0">
              <a:cs typeface="Arial" panose="020B0604020202020204" pitchFamily="34" charset="0"/>
            </a:endParaRPr>
          </a:p>
          <a:p>
            <a:pPr eaLnBrk="1" hangingPunct="1">
              <a:buFontTx/>
              <a:buAutoNum type="arabicPeriod"/>
              <a:defRPr/>
            </a:pPr>
            <a:r>
              <a:rPr lang="en-US" altLang="en-US" sz="2800" b="1" dirty="0" smtClean="0">
                <a:solidFill>
                  <a:srgbClr val="000000"/>
                </a:solidFill>
              </a:rPr>
              <a:t>   Max gets a pay raise of 30%.  Jim gets a pay   	raise of 25%.  So Max gets the bigger pay raise.</a:t>
            </a:r>
          </a:p>
          <a:p>
            <a:pPr marL="0" indent="0" eaLnBrk="1" hangingPunct="1">
              <a:buNone/>
              <a:defRPr/>
            </a:pPr>
            <a:endParaRPr lang="en-US" altLang="en-US" sz="2800" b="1" dirty="0" smtClean="0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700" y="5480665"/>
            <a:ext cx="5448300" cy="1397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</p:pic>
      <p:sp>
        <p:nvSpPr>
          <p:cNvPr id="10" name="Subtitle 2"/>
          <p:cNvSpPr txBox="1">
            <a:spLocks/>
          </p:cNvSpPr>
          <p:nvPr/>
        </p:nvSpPr>
        <p:spPr bwMode="auto">
          <a:xfrm>
            <a:off x="7162800" y="6400800"/>
            <a:ext cx="1981200" cy="4572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3200" b="1">
                <a:solidFill>
                  <a:srgbClr val="898989"/>
                </a:solidFill>
                <a:latin typeface="Calibri" charset="0"/>
              </a:rPr>
              <a:t>@PiSpeak</a:t>
            </a:r>
            <a:endParaRPr lang="en-US" altLang="en-US" sz="3200" b="1">
              <a:solidFill>
                <a:srgbClr val="FF0000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extBox 27"/>
          <p:cNvSpPr txBox="1">
            <a:spLocks noChangeArrowheads="1"/>
          </p:cNvSpPr>
          <p:nvPr/>
        </p:nvSpPr>
        <p:spPr bwMode="auto">
          <a:xfrm>
            <a:off x="0" y="0"/>
            <a:ext cx="914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00B050"/>
                </a:solidFill>
              </a:rPr>
              <a:t>Activity #2: Circle Debate  </a:t>
            </a:r>
          </a:p>
        </p:txBody>
      </p:sp>
      <p:sp>
        <p:nvSpPr>
          <p:cNvPr id="6" name="TextBox 27"/>
          <p:cNvSpPr txBox="1">
            <a:spLocks noChangeArrowheads="1"/>
          </p:cNvSpPr>
          <p:nvPr/>
        </p:nvSpPr>
        <p:spPr bwMode="auto">
          <a:xfrm>
            <a:off x="457200" y="685800"/>
            <a:ext cx="8534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rgbClr val="FF0000"/>
                </a:solidFill>
              </a:rPr>
              <a:t>Summarize, Claim+Warrant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700" y="5480665"/>
            <a:ext cx="5448300" cy="1397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</p:pic>
      <p:sp>
        <p:nvSpPr>
          <p:cNvPr id="10" name="Subtitle 2"/>
          <p:cNvSpPr txBox="1">
            <a:spLocks/>
          </p:cNvSpPr>
          <p:nvPr/>
        </p:nvSpPr>
        <p:spPr bwMode="auto">
          <a:xfrm>
            <a:off x="7162800" y="6400800"/>
            <a:ext cx="1981200" cy="4572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3200" b="1">
                <a:solidFill>
                  <a:srgbClr val="898989"/>
                </a:solidFill>
                <a:latin typeface="Calibri" charset="0"/>
              </a:rPr>
              <a:t>@PiSpeak</a:t>
            </a:r>
            <a:endParaRPr lang="en-US" altLang="en-US" sz="3200" b="1">
              <a:solidFill>
                <a:srgbClr val="FF0000"/>
              </a:solidFill>
              <a:latin typeface="Calibri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546840"/>
            <a:ext cx="4590299" cy="462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0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9161" y="0"/>
            <a:ext cx="9067800" cy="838200"/>
          </a:xfrm>
          <a:prstGeom prst="rect">
            <a:avLst/>
          </a:prstGeom>
        </p:spPr>
        <p:txBody>
          <a:bodyPr/>
          <a:lstStyle/>
          <a:p>
            <a:pPr marL="342900" indent="-342900" algn="ctr" eaLnBrk="1" hangingPunct="1">
              <a:defRPr/>
            </a:pPr>
            <a:r>
              <a:rPr lang="en-US" sz="4400" b="1" kern="0" dirty="0" smtClean="0">
                <a:latin typeface="+mn-lt"/>
                <a:ea typeface="ＭＳ Ｐゴシック" pitchFamily="96" charset="-128"/>
                <a:cs typeface="ＭＳ Ｐゴシック" pitchFamily="96" charset="-128"/>
              </a:rPr>
              <a:t>The Best Mistake is:</a:t>
            </a:r>
            <a:endParaRPr lang="en-US" sz="4400" b="1" kern="0" dirty="0">
              <a:latin typeface="+mn-lt"/>
              <a:ea typeface="ＭＳ Ｐゴシック" pitchFamily="96" charset="-128"/>
              <a:cs typeface="ＭＳ Ｐゴシック" pitchFamily="96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700" y="5480665"/>
            <a:ext cx="5448300" cy="1397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</p:pic>
      <p:sp>
        <p:nvSpPr>
          <p:cNvPr id="10" name="Subtitle 2"/>
          <p:cNvSpPr txBox="1">
            <a:spLocks/>
          </p:cNvSpPr>
          <p:nvPr/>
        </p:nvSpPr>
        <p:spPr bwMode="auto">
          <a:xfrm>
            <a:off x="7162800" y="6400800"/>
            <a:ext cx="1981200" cy="4572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3200" b="1">
                <a:solidFill>
                  <a:srgbClr val="898989"/>
                </a:solidFill>
                <a:latin typeface="Calibri" charset="0"/>
              </a:rPr>
              <a:t>@PiSpeak</a:t>
            </a:r>
            <a:endParaRPr lang="en-US" altLang="en-US" sz="3200" b="1">
              <a:solidFill>
                <a:srgbClr val="FF0000"/>
              </a:solidFill>
              <a:latin typeface="Calibri" charset="0"/>
            </a:endParaRPr>
          </a:p>
        </p:txBody>
      </p:sp>
      <p:graphicFrame>
        <p:nvGraphicFramePr>
          <p:cNvPr id="8" name="Object 25"/>
          <p:cNvGraphicFramePr>
            <a:graphicFrameLocks noChangeAspect="1"/>
          </p:cNvGraphicFramePr>
          <p:nvPr/>
        </p:nvGraphicFramePr>
        <p:xfrm>
          <a:off x="0" y="838200"/>
          <a:ext cx="2751138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9" name="Equation" r:id="rId4" imgW="799920" imgH="266400" progId="Equation.3">
                  <p:embed/>
                </p:oleObj>
              </mc:Choice>
              <mc:Fallback>
                <p:oleObj name="Equation" r:id="rId4" imgW="79992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38200"/>
                        <a:ext cx="2751138" cy="927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2"/>
          <p:cNvGraphicFramePr>
            <a:graphicFrameLocks noChangeAspect="1"/>
          </p:cNvGraphicFramePr>
          <p:nvPr/>
        </p:nvGraphicFramePr>
        <p:xfrm>
          <a:off x="4975225" y="838200"/>
          <a:ext cx="32004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0" name="Equation" r:id="rId6" imgW="914400" imgH="279360" progId="Equation.3">
                  <p:embed/>
                </p:oleObj>
              </mc:Choice>
              <mc:Fallback>
                <p:oleObj name="Equation" r:id="rId6" imgW="91440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5225" y="838200"/>
                        <a:ext cx="32004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9"/>
          <p:cNvGraphicFramePr>
            <a:graphicFrameLocks noChangeAspect="1"/>
          </p:cNvGraphicFramePr>
          <p:nvPr/>
        </p:nvGraphicFramePr>
        <p:xfrm>
          <a:off x="306388" y="1828800"/>
          <a:ext cx="3279775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1" name="Equation" r:id="rId8" imgW="1002960" imgH="253800" progId="Equation.3">
                  <p:embed/>
                </p:oleObj>
              </mc:Choice>
              <mc:Fallback>
                <p:oleObj name="Equation" r:id="rId8" imgW="10029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388" y="1828800"/>
                        <a:ext cx="3279775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0"/>
          <p:cNvGraphicFramePr>
            <a:graphicFrameLocks noChangeAspect="1"/>
          </p:cNvGraphicFramePr>
          <p:nvPr/>
        </p:nvGraphicFramePr>
        <p:xfrm>
          <a:off x="327025" y="2819400"/>
          <a:ext cx="3309938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2" name="Equation" r:id="rId10" imgW="914400" imgH="228600" progId="Equation.3">
                  <p:embed/>
                </p:oleObj>
              </mc:Choice>
              <mc:Fallback>
                <p:oleObj name="Equation" r:id="rId10" imgW="914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025" y="2819400"/>
                        <a:ext cx="3309938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1"/>
          <p:cNvGraphicFramePr>
            <a:graphicFrameLocks noChangeAspect="1"/>
          </p:cNvGraphicFramePr>
          <p:nvPr/>
        </p:nvGraphicFramePr>
        <p:xfrm>
          <a:off x="846138" y="3733800"/>
          <a:ext cx="2068512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" name="Equation" r:id="rId12" imgW="571320" imgH="228600" progId="Equation.3">
                  <p:embed/>
                </p:oleObj>
              </mc:Choice>
              <mc:Fallback>
                <p:oleObj name="Equation" r:id="rId12" imgW="5713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138" y="3733800"/>
                        <a:ext cx="2068512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3"/>
          <p:cNvGraphicFramePr>
            <a:graphicFrameLocks noChangeAspect="1"/>
          </p:cNvGraphicFramePr>
          <p:nvPr/>
        </p:nvGraphicFramePr>
        <p:xfrm>
          <a:off x="3886200" y="1905000"/>
          <a:ext cx="52578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" name="Equation" r:id="rId14" imgW="2120760" imgH="279360" progId="Equation.3">
                  <p:embed/>
                </p:oleObj>
              </mc:Choice>
              <mc:Fallback>
                <p:oleObj name="Equation" r:id="rId14" imgW="212076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1905000"/>
                        <a:ext cx="5257800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4"/>
          <p:cNvGraphicFramePr>
            <a:graphicFrameLocks noChangeAspect="1"/>
          </p:cNvGraphicFramePr>
          <p:nvPr/>
        </p:nvGraphicFramePr>
        <p:xfrm>
          <a:off x="4648200" y="2667000"/>
          <a:ext cx="4154488" cy="89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" name="Equation" r:id="rId16" imgW="1130040" imgH="241200" progId="Equation.3">
                  <p:embed/>
                </p:oleObj>
              </mc:Choice>
              <mc:Fallback>
                <p:oleObj name="Equation" r:id="rId16" imgW="11300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667000"/>
                        <a:ext cx="4154488" cy="898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6363827"/>
              </p:ext>
            </p:extLst>
          </p:nvPr>
        </p:nvGraphicFramePr>
        <p:xfrm>
          <a:off x="5468144" y="3653145"/>
          <a:ext cx="2214562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" name="Equation" r:id="rId18" imgW="622080" imgH="241200" progId="Equation.3">
                  <p:embed/>
                </p:oleObj>
              </mc:Choice>
              <mc:Fallback>
                <p:oleObj name="Equation" r:id="rId18" imgW="6220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8144" y="3653145"/>
                        <a:ext cx="2214562" cy="869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0475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27"/>
          <p:cNvSpPr txBox="1">
            <a:spLocks noChangeArrowheads="1"/>
          </p:cNvSpPr>
          <p:nvPr/>
        </p:nvSpPr>
        <p:spPr bwMode="auto">
          <a:xfrm>
            <a:off x="337828" y="-116079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4000" b="1">
                <a:solidFill>
                  <a:srgbClr val="00B050"/>
                </a:solidFill>
                <a:cs typeface="Arial" panose="020B0604020202020204" pitchFamily="34" charset="0"/>
              </a:rPr>
              <a:t>Activity #3: Point. Counter-point.</a:t>
            </a: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261926" y="469932"/>
            <a:ext cx="9144000" cy="377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11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Would you rather….(a) Have crayons for teeth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				</a:t>
            </a:r>
            <a:r>
              <a:rPr lang="en-US" altLang="en-US" sz="28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(</a:t>
            </a:r>
            <a:r>
              <a:rPr lang="en-US" altLang="en-US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b) Have spaghetti for hair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28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Would you rather solve this problem…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			</a:t>
            </a:r>
            <a:r>
              <a:rPr lang="en-US" altLang="en-US" sz="28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	(</a:t>
            </a:r>
            <a:r>
              <a:rPr lang="en-US" altLang="en-US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a) Using a proportion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“</a:t>
            </a:r>
            <a:r>
              <a:rPr lang="en-US" altLang="en-US" dirty="0">
                <a:latin typeface="Aharoni" panose="02010803020104030203" pitchFamily="2" charset="-79"/>
                <a:cs typeface="Aharoni" panose="02010803020104030203" pitchFamily="2" charset="-79"/>
              </a:rPr>
              <a:t>Find 45% of 80</a:t>
            </a:r>
            <a:r>
              <a:rPr lang="en-US" altLang="en-US" sz="2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”	(</a:t>
            </a:r>
            <a:r>
              <a:rPr lang="en-US" altLang="en-US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b) Making into a decimal  					and multiplying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28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6024" y="2747970"/>
            <a:ext cx="3471576" cy="681030"/>
          </a:xfrm>
          <a:prstGeom prst="rect">
            <a:avLst/>
          </a:prstGeom>
          <a:solidFill>
            <a:srgbClr val="0000FF">
              <a:alpha val="1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solidFill>
                <a:srgbClr val="FFFFFF"/>
              </a:solidFill>
            </a:endParaRPr>
          </a:p>
        </p:txBody>
      </p:sp>
      <p:pic>
        <p:nvPicPr>
          <p:cNvPr id="14" name="Picture 8" descr="http://blogs.villagevoice.com/runninscared/would-you-rath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411" y="733988"/>
            <a:ext cx="5029646" cy="4586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ubtitle 2"/>
          <p:cNvSpPr txBox="1">
            <a:spLocks/>
          </p:cNvSpPr>
          <p:nvPr/>
        </p:nvSpPr>
        <p:spPr bwMode="auto">
          <a:xfrm>
            <a:off x="7805280" y="6451707"/>
            <a:ext cx="1600646" cy="30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80000"/>
              </a:lnSpc>
              <a:buFontTx/>
              <a:buNone/>
              <a:defRPr/>
            </a:pPr>
            <a:endParaRPr lang="en-US" altLang="en-US" sz="2400" b="1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700" y="5480665"/>
            <a:ext cx="5448300" cy="1397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</p:pic>
      <p:sp>
        <p:nvSpPr>
          <p:cNvPr id="19" name="Subtitle 2"/>
          <p:cNvSpPr txBox="1">
            <a:spLocks/>
          </p:cNvSpPr>
          <p:nvPr/>
        </p:nvSpPr>
        <p:spPr bwMode="auto">
          <a:xfrm>
            <a:off x="7162800" y="6400800"/>
            <a:ext cx="1981200" cy="4572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3200" b="1">
                <a:solidFill>
                  <a:srgbClr val="898989"/>
                </a:solidFill>
                <a:latin typeface="Calibri" charset="0"/>
              </a:rPr>
              <a:t>@PiSpeak</a:t>
            </a:r>
            <a:endParaRPr lang="en-US" altLang="en-US" sz="3200" b="1">
              <a:solidFill>
                <a:srgbClr val="FF0000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2"/>
          <p:cNvSpPr txBox="1">
            <a:spLocks noChangeArrowheads="1"/>
          </p:cNvSpPr>
          <p:nvPr/>
        </p:nvSpPr>
        <p:spPr bwMode="auto">
          <a:xfrm>
            <a:off x="1879649" y="1919337"/>
            <a:ext cx="5486400" cy="1938338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4000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sz="4000">
                <a:solidFill>
                  <a:srgbClr val="000000"/>
                </a:solidFill>
              </a:rPr>
              <a:t>Problem:  -</a:t>
            </a:r>
            <a:r>
              <a:rPr lang="en-US" altLang="en-US" sz="4000" b="1">
                <a:solidFill>
                  <a:srgbClr val="000000"/>
                </a:solidFill>
              </a:rPr>
              <a:t>8(x-15) = 64</a:t>
            </a:r>
          </a:p>
          <a:p>
            <a:pPr eaLnBrk="1" hangingPunct="1"/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21509" name="TextBox 2"/>
          <p:cNvSpPr txBox="1">
            <a:spLocks noChangeArrowheads="1"/>
          </p:cNvSpPr>
          <p:nvPr/>
        </p:nvSpPr>
        <p:spPr bwMode="auto">
          <a:xfrm rot="5400000">
            <a:off x="-1070076" y="2613238"/>
            <a:ext cx="44196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800" b="1" i="1" dirty="0" smtClean="0">
                <a:solidFill>
                  <a:srgbClr val="000000"/>
                </a:solidFill>
              </a:rPr>
              <a:t>Dividing </a:t>
            </a:r>
            <a:r>
              <a:rPr lang="en-US" altLang="en-US" sz="2800" b="1" i="1" dirty="0">
                <a:solidFill>
                  <a:srgbClr val="000000"/>
                </a:solidFill>
              </a:rPr>
              <a:t>both sides by 8 </a:t>
            </a:r>
            <a:r>
              <a:rPr lang="en-US" altLang="en-US" sz="2800" b="1" i="1">
                <a:solidFill>
                  <a:srgbClr val="000000"/>
                </a:solidFill>
              </a:rPr>
              <a:t>is </a:t>
            </a:r>
            <a:r>
              <a:rPr lang="en-US" altLang="en-US" sz="2800" b="1" i="1" smtClean="0">
                <a:solidFill>
                  <a:srgbClr val="000000"/>
                </a:solidFill>
              </a:rPr>
              <a:t>the best first step</a:t>
            </a:r>
            <a:endParaRPr lang="en-US" altLang="en-US" sz="2800" b="1" dirty="0">
              <a:solidFill>
                <a:srgbClr val="000000"/>
              </a:solidFill>
            </a:endParaRPr>
          </a:p>
          <a:p>
            <a:pPr eaLnBrk="1" hangingPunct="1">
              <a:buFontTx/>
              <a:buChar char="•"/>
            </a:pPr>
            <a:endParaRPr lang="en-US" altLang="en-US" sz="2800" b="1" dirty="0">
              <a:solidFill>
                <a:srgbClr val="000000"/>
              </a:solidFill>
            </a:endParaRPr>
          </a:p>
        </p:txBody>
      </p:sp>
      <p:sp>
        <p:nvSpPr>
          <p:cNvPr id="26630" name="TextBox 27"/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00B050"/>
                </a:solidFill>
              </a:rPr>
              <a:t>Activity </a:t>
            </a:r>
            <a:r>
              <a:rPr lang="en-US" altLang="en-US" sz="4000" b="1" dirty="0" smtClean="0">
                <a:solidFill>
                  <a:srgbClr val="00B050"/>
                </a:solidFill>
              </a:rPr>
              <a:t>#4: </a:t>
            </a:r>
            <a:r>
              <a:rPr lang="en-US" altLang="en-US" sz="4000" b="1" dirty="0">
                <a:solidFill>
                  <a:srgbClr val="00B050"/>
                </a:solidFill>
              </a:rPr>
              <a:t>Table Debates </a:t>
            </a:r>
            <a:r>
              <a:rPr lang="en-US" altLang="en-US" sz="2800" b="1" dirty="0">
                <a:solidFill>
                  <a:srgbClr val="00B050"/>
                </a:solidFill>
              </a:rPr>
              <a:t>(Debate Cards)</a:t>
            </a:r>
            <a:endParaRPr lang="en-US" altLang="en-US" sz="4000" b="1" dirty="0">
              <a:solidFill>
                <a:srgbClr val="00B05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700" y="5480665"/>
            <a:ext cx="5448300" cy="1397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</p:pic>
      <p:sp>
        <p:nvSpPr>
          <p:cNvPr id="8" name="Subtitle 2"/>
          <p:cNvSpPr txBox="1">
            <a:spLocks/>
          </p:cNvSpPr>
          <p:nvPr/>
        </p:nvSpPr>
        <p:spPr bwMode="auto">
          <a:xfrm>
            <a:off x="7162800" y="6400800"/>
            <a:ext cx="1981200" cy="4572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3200" b="1">
                <a:solidFill>
                  <a:srgbClr val="898989"/>
                </a:solidFill>
                <a:latin typeface="Calibri" charset="0"/>
              </a:rPr>
              <a:t>@PiSpeak</a:t>
            </a:r>
            <a:endParaRPr lang="en-US" altLang="en-US" sz="3200" b="1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21510" name="TextBox 2"/>
          <p:cNvSpPr txBox="1">
            <a:spLocks noChangeArrowheads="1"/>
          </p:cNvSpPr>
          <p:nvPr/>
        </p:nvSpPr>
        <p:spPr bwMode="auto">
          <a:xfrm rot="16200000">
            <a:off x="5897902" y="2532668"/>
            <a:ext cx="451099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800" b="1" i="1" dirty="0" smtClean="0">
                <a:solidFill>
                  <a:srgbClr val="000000"/>
                </a:solidFill>
              </a:rPr>
              <a:t>Using </a:t>
            </a:r>
            <a:r>
              <a:rPr lang="en-US" altLang="en-US" sz="2800" b="1" i="1" dirty="0">
                <a:solidFill>
                  <a:srgbClr val="000000"/>
                </a:solidFill>
              </a:rPr>
              <a:t>the Distributive Property is </a:t>
            </a:r>
            <a:r>
              <a:rPr lang="en-US" altLang="en-US" sz="2800" b="1" i="1" dirty="0" smtClean="0">
                <a:solidFill>
                  <a:srgbClr val="000000"/>
                </a:solidFill>
              </a:rPr>
              <a:t>the best </a:t>
            </a:r>
            <a:r>
              <a:rPr lang="en-US" altLang="en-US" sz="2800" b="1" i="1" smtClean="0">
                <a:solidFill>
                  <a:srgbClr val="000000"/>
                </a:solidFill>
              </a:rPr>
              <a:t>first step</a:t>
            </a:r>
            <a:endParaRPr lang="en-US" altLang="en-US" sz="28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/>
      <p:bldP spid="215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3F3FB"/>
            </a:gs>
            <a:gs pos="70000">
              <a:srgbClr val="F3F3FB"/>
            </a:gs>
            <a:gs pos="100000">
              <a:srgbClr val="9090DB"/>
            </a:gs>
            <a:gs pos="100000">
              <a:srgbClr val="9090D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27"/>
          <p:cNvSpPr txBox="1">
            <a:spLocks noChangeArrowheads="1"/>
          </p:cNvSpPr>
          <p:nvPr/>
        </p:nvSpPr>
        <p:spPr bwMode="auto">
          <a:xfrm>
            <a:off x="0" y="457200"/>
            <a:ext cx="9144000" cy="307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6000" b="1" dirty="0" smtClean="0">
                <a:solidFill>
                  <a:srgbClr val="000000"/>
                </a:solidFill>
              </a:rPr>
              <a:t>Table Debates</a:t>
            </a:r>
          </a:p>
          <a:p>
            <a:pPr algn="ctr" eaLnBrk="1" hangingPunct="1"/>
            <a:endParaRPr lang="en-US" altLang="en-US" sz="1400" b="1" i="1" dirty="0">
              <a:solidFill>
                <a:srgbClr val="000000"/>
              </a:solidFill>
            </a:endParaRPr>
          </a:p>
          <a:p>
            <a:pPr algn="ctr" eaLnBrk="1" hangingPunct="1"/>
            <a:r>
              <a:rPr lang="en-US" altLang="en-US" sz="6000" b="1" i="1" dirty="0" smtClean="0">
                <a:solidFill>
                  <a:srgbClr val="000000"/>
                </a:solidFill>
              </a:rPr>
              <a:t>What do you notice?</a:t>
            </a:r>
          </a:p>
          <a:p>
            <a:pPr algn="ctr" eaLnBrk="1" hangingPunct="1"/>
            <a:r>
              <a:rPr lang="en-US" altLang="en-US" sz="6000" b="1" i="1" dirty="0" smtClean="0">
                <a:solidFill>
                  <a:srgbClr val="000000"/>
                </a:solidFill>
              </a:rPr>
              <a:t>What do you wonder?</a:t>
            </a:r>
            <a:endParaRPr lang="en-US" altLang="en-US" sz="6000" b="1" i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700" y="5480665"/>
            <a:ext cx="5448300" cy="1397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</p:pic>
      <p:sp>
        <p:nvSpPr>
          <p:cNvPr id="9" name="Subtitle 2"/>
          <p:cNvSpPr txBox="1">
            <a:spLocks/>
          </p:cNvSpPr>
          <p:nvPr/>
        </p:nvSpPr>
        <p:spPr bwMode="auto">
          <a:xfrm>
            <a:off x="7162800" y="6400800"/>
            <a:ext cx="1981200" cy="4572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3200" b="1">
                <a:solidFill>
                  <a:srgbClr val="898989"/>
                </a:solidFill>
                <a:latin typeface="Calibri" charset="0"/>
              </a:rPr>
              <a:t>@PiSpeak</a:t>
            </a:r>
            <a:endParaRPr lang="en-US" altLang="en-US" sz="3200" b="1">
              <a:solidFill>
                <a:srgbClr val="FF0000"/>
              </a:solidFill>
              <a:latin typeface="Calibri" charset="0"/>
            </a:endParaRPr>
          </a:p>
        </p:txBody>
      </p:sp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" y="185306"/>
            <a:ext cx="4564897" cy="31503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7121"/>
            <a:ext cx="4364182" cy="3466759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75584"/>
            <a:ext cx="4267200" cy="2953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700" y="5480665"/>
            <a:ext cx="5448300" cy="1397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</p:pic>
      <p:sp>
        <p:nvSpPr>
          <p:cNvPr id="9" name="Subtitle 2"/>
          <p:cNvSpPr txBox="1">
            <a:spLocks/>
          </p:cNvSpPr>
          <p:nvPr/>
        </p:nvSpPr>
        <p:spPr bwMode="auto">
          <a:xfrm>
            <a:off x="7162800" y="6400800"/>
            <a:ext cx="1981200" cy="4572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3200" b="1">
                <a:solidFill>
                  <a:srgbClr val="898989"/>
                </a:solidFill>
                <a:latin typeface="Calibri" charset="0"/>
              </a:rPr>
              <a:t>@PiSpeak</a:t>
            </a:r>
            <a:endParaRPr lang="en-US" altLang="en-US" sz="3200" b="1">
              <a:solidFill>
                <a:srgbClr val="FF0000"/>
              </a:solidFill>
              <a:latin typeface="Calibr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800"/>
            <a:ext cx="9144000" cy="2998033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657600"/>
            <a:ext cx="4173855" cy="299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7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9" t="30000" r="14658" b="13333"/>
          <a:stretch>
            <a:fillRect/>
          </a:stretch>
        </p:blipFill>
        <p:spPr bwMode="auto">
          <a:xfrm>
            <a:off x="0" y="0"/>
            <a:ext cx="6324600" cy="370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1" t="28436" r="41605" b="15314"/>
          <a:stretch>
            <a:fillRect/>
          </a:stretch>
        </p:blipFill>
        <p:spPr bwMode="auto">
          <a:xfrm>
            <a:off x="6400800" y="165100"/>
            <a:ext cx="2755900" cy="332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1" t="29167" r="14861" b="12498"/>
          <a:stretch>
            <a:fillRect/>
          </a:stretch>
        </p:blipFill>
        <p:spPr bwMode="auto">
          <a:xfrm>
            <a:off x="3200400" y="3614738"/>
            <a:ext cx="5907088" cy="324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5" t="28070" r="36089" b="13699"/>
          <a:stretch>
            <a:fillRect/>
          </a:stretch>
        </p:blipFill>
        <p:spPr bwMode="auto">
          <a:xfrm>
            <a:off x="46038" y="3803650"/>
            <a:ext cx="3001962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5626207"/>
      </p:ext>
    </p:extLst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3F3FB"/>
            </a:gs>
            <a:gs pos="70000">
              <a:srgbClr val="F3F3FB"/>
            </a:gs>
            <a:gs pos="100000">
              <a:srgbClr val="9090DB"/>
            </a:gs>
            <a:gs pos="100000">
              <a:srgbClr val="9090D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27"/>
          <p:cNvSpPr txBox="1">
            <a:spLocks noChangeArrowheads="1"/>
          </p:cNvSpPr>
          <p:nvPr/>
        </p:nvSpPr>
        <p:spPr bwMode="auto">
          <a:xfrm>
            <a:off x="0" y="457200"/>
            <a:ext cx="9144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6000" b="1" i="1">
                <a:solidFill>
                  <a:srgbClr val="000000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0911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27"/>
          <p:cNvSpPr txBox="1">
            <a:spLocks noChangeArrowheads="1"/>
          </p:cNvSpPr>
          <p:nvPr/>
        </p:nvSpPr>
        <p:spPr bwMode="auto">
          <a:xfrm>
            <a:off x="0" y="129540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7200" b="1" dirty="0">
                <a:solidFill>
                  <a:srgbClr val="000000"/>
                </a:solidFill>
              </a:rPr>
              <a:t>Written Arguments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700" y="5480665"/>
            <a:ext cx="5448300" cy="1397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</p:pic>
      <p:sp>
        <p:nvSpPr>
          <p:cNvPr id="5" name="Subtitle 2"/>
          <p:cNvSpPr txBox="1">
            <a:spLocks/>
          </p:cNvSpPr>
          <p:nvPr/>
        </p:nvSpPr>
        <p:spPr bwMode="auto">
          <a:xfrm>
            <a:off x="7162800" y="6400800"/>
            <a:ext cx="1981200" cy="4572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3200" b="1">
                <a:solidFill>
                  <a:srgbClr val="898989"/>
                </a:solidFill>
                <a:latin typeface="Calibri" charset="0"/>
              </a:rPr>
              <a:t>@PiSpeak</a:t>
            </a:r>
            <a:endParaRPr lang="en-US" altLang="en-US" sz="3200" b="1">
              <a:solidFill>
                <a:srgbClr val="FF0000"/>
              </a:solidFill>
              <a:latin typeface="Calibri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r="20000" b="6667"/>
          <a:stretch>
            <a:fillRect/>
          </a:stretch>
        </p:blipFill>
        <p:spPr bwMode="auto">
          <a:xfrm>
            <a:off x="1524000" y="11624"/>
            <a:ext cx="5891222" cy="5623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" t="26250" r="38506" b="23757"/>
          <a:stretch/>
        </p:blipFill>
        <p:spPr bwMode="auto">
          <a:xfrm>
            <a:off x="-22123" y="228600"/>
            <a:ext cx="924083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700" y="5480665"/>
            <a:ext cx="5448300" cy="1397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</p:pic>
      <p:sp>
        <p:nvSpPr>
          <p:cNvPr id="5" name="Subtitle 2"/>
          <p:cNvSpPr txBox="1">
            <a:spLocks/>
          </p:cNvSpPr>
          <p:nvPr/>
        </p:nvSpPr>
        <p:spPr bwMode="auto">
          <a:xfrm>
            <a:off x="7162800" y="6400800"/>
            <a:ext cx="1981200" cy="4572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3200" b="1">
                <a:solidFill>
                  <a:srgbClr val="898989"/>
                </a:solidFill>
                <a:latin typeface="Calibri" charset="0"/>
              </a:rPr>
              <a:t>@PiSpeak</a:t>
            </a:r>
            <a:endParaRPr lang="en-US" altLang="en-US" sz="3200" b="1">
              <a:solidFill>
                <a:srgbClr val="FF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88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2" t="21642" r="40298" b="18951"/>
          <a:stretch>
            <a:fillRect/>
          </a:stretch>
        </p:blipFill>
        <p:spPr bwMode="auto">
          <a:xfrm>
            <a:off x="228600" y="0"/>
            <a:ext cx="8738714" cy="5480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700" y="5480665"/>
            <a:ext cx="5448300" cy="1397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</p:pic>
      <p:sp>
        <p:nvSpPr>
          <p:cNvPr id="5" name="Subtitle 2"/>
          <p:cNvSpPr txBox="1">
            <a:spLocks/>
          </p:cNvSpPr>
          <p:nvPr/>
        </p:nvSpPr>
        <p:spPr bwMode="auto">
          <a:xfrm>
            <a:off x="7162800" y="6400800"/>
            <a:ext cx="1981200" cy="4572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3200" b="1">
                <a:solidFill>
                  <a:srgbClr val="898989"/>
                </a:solidFill>
                <a:latin typeface="Calibri" charset="0"/>
              </a:rPr>
              <a:t>@PiSpeak</a:t>
            </a:r>
            <a:endParaRPr lang="en-US" altLang="en-US" sz="3200" b="1">
              <a:solidFill>
                <a:srgbClr val="FF0000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700" y="5480665"/>
            <a:ext cx="5448300" cy="1397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</p:pic>
      <p:sp>
        <p:nvSpPr>
          <p:cNvPr id="5" name="Subtitle 2"/>
          <p:cNvSpPr txBox="1">
            <a:spLocks/>
          </p:cNvSpPr>
          <p:nvPr/>
        </p:nvSpPr>
        <p:spPr bwMode="auto">
          <a:xfrm>
            <a:off x="7162800" y="6400800"/>
            <a:ext cx="1981200" cy="4572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3200" b="1">
                <a:solidFill>
                  <a:srgbClr val="898989"/>
                </a:solidFill>
                <a:latin typeface="Calibri" charset="0"/>
              </a:rPr>
              <a:t>@PiSpeak</a:t>
            </a:r>
            <a:endParaRPr lang="en-US" altLang="en-US" sz="3200" b="1">
              <a:solidFill>
                <a:srgbClr val="FF0000"/>
              </a:solidFill>
              <a:latin typeface="Calibri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9" t="18668" r="25241" b="65334"/>
          <a:stretch>
            <a:fillRect/>
          </a:stretch>
        </p:blipFill>
        <p:spPr bwMode="auto">
          <a:xfrm>
            <a:off x="3875" y="381000"/>
            <a:ext cx="89871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305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27"/>
          <p:cNvSpPr txBox="1">
            <a:spLocks noChangeArrowheads="1"/>
          </p:cNvSpPr>
          <p:nvPr/>
        </p:nvSpPr>
        <p:spPr bwMode="auto">
          <a:xfrm>
            <a:off x="0" y="1752600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8000" b="1" u="sng"/>
              <a:t>How to Start</a:t>
            </a:r>
          </a:p>
        </p:txBody>
      </p:sp>
      <p:sp>
        <p:nvSpPr>
          <p:cNvPr id="3" name="TextBox 27"/>
          <p:cNvSpPr txBox="1">
            <a:spLocks noChangeArrowheads="1"/>
          </p:cNvSpPr>
          <p:nvPr/>
        </p:nvSpPr>
        <p:spPr bwMode="auto">
          <a:xfrm>
            <a:off x="152400" y="255561"/>
            <a:ext cx="9144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8000" b="1" dirty="0" smtClean="0">
                <a:solidFill>
                  <a:srgbClr val="000000"/>
                </a:solidFill>
              </a:rPr>
              <a:t>Part 2:</a:t>
            </a:r>
            <a:endParaRPr lang="en-US" altLang="en-US" sz="80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TextBox 2"/>
          <p:cNvSpPr txBox="1">
            <a:spLocks noChangeArrowheads="1"/>
          </p:cNvSpPr>
          <p:nvPr/>
        </p:nvSpPr>
        <p:spPr bwMode="auto">
          <a:xfrm>
            <a:off x="3175" y="15240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AutoNum type="arabicPeriod"/>
            </a:pPr>
            <a:r>
              <a:rPr lang="en-US" altLang="en-US" sz="4800" b="1" dirty="0" smtClean="0">
                <a:solidFill>
                  <a:srgbClr val="0000FF"/>
                </a:solidFill>
              </a:rPr>
              <a:t>Good Questions/Problems</a:t>
            </a:r>
            <a:endParaRPr lang="en-US" altLang="en-US" sz="4000" b="1" dirty="0">
              <a:solidFill>
                <a:srgbClr val="0000FF"/>
              </a:solidFill>
            </a:endParaRPr>
          </a:p>
        </p:txBody>
      </p:sp>
      <p:sp>
        <p:nvSpPr>
          <p:cNvPr id="9222" name="TextBox 5"/>
          <p:cNvSpPr txBox="1">
            <a:spLocks noChangeArrowheads="1"/>
          </p:cNvSpPr>
          <p:nvPr/>
        </p:nvSpPr>
        <p:spPr bwMode="auto">
          <a:xfrm>
            <a:off x="9633" y="2876206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AutoNum type="arabicPeriod" startAt="2"/>
            </a:pPr>
            <a:r>
              <a:rPr lang="en-US" altLang="en-US" sz="4800" b="1" dirty="0">
                <a:solidFill>
                  <a:srgbClr val="800080"/>
                </a:solidFill>
              </a:rPr>
              <a:t>Structure for Students</a:t>
            </a:r>
            <a:endParaRPr lang="en-US" altLang="en-US" sz="4000" b="1" dirty="0">
              <a:solidFill>
                <a:srgbClr val="80008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700" y="5480665"/>
            <a:ext cx="5448300" cy="1397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</p:pic>
      <p:sp>
        <p:nvSpPr>
          <p:cNvPr id="5" name="Subtitle 2"/>
          <p:cNvSpPr txBox="1">
            <a:spLocks/>
          </p:cNvSpPr>
          <p:nvPr/>
        </p:nvSpPr>
        <p:spPr bwMode="auto">
          <a:xfrm>
            <a:off x="7162800" y="6400800"/>
            <a:ext cx="1981200" cy="4572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3200" b="1">
                <a:solidFill>
                  <a:srgbClr val="898989"/>
                </a:solidFill>
                <a:latin typeface="Calibri" charset="0"/>
              </a:rPr>
              <a:t>@PiSpeak</a:t>
            </a:r>
            <a:endParaRPr lang="en-US" altLang="en-US" sz="3200" b="1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6" name="TextBox 27"/>
          <p:cNvSpPr txBox="1">
            <a:spLocks noChangeArrowheads="1"/>
          </p:cNvSpPr>
          <p:nvPr/>
        </p:nvSpPr>
        <p:spPr bwMode="auto">
          <a:xfrm>
            <a:off x="543033" y="933302"/>
            <a:ext cx="80772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600" b="1" dirty="0" smtClean="0"/>
              <a:t>“The more you talk about something, the deeper </a:t>
            </a:r>
            <a:r>
              <a:rPr lang="en-US" altLang="en-US" sz="3600" b="1" smtClean="0"/>
              <a:t>your understanding.”</a:t>
            </a:r>
            <a:endParaRPr lang="en-US" altLang="en-US" sz="3600" b="1" dirty="0"/>
          </a:p>
        </p:txBody>
      </p:sp>
      <p:sp>
        <p:nvSpPr>
          <p:cNvPr id="7" name="TextBox 27"/>
          <p:cNvSpPr txBox="1">
            <a:spLocks noChangeArrowheads="1"/>
          </p:cNvSpPr>
          <p:nvPr/>
        </p:nvSpPr>
        <p:spPr bwMode="auto">
          <a:xfrm>
            <a:off x="381000" y="3820268"/>
            <a:ext cx="8077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600" b="1" dirty="0" smtClean="0"/>
              <a:t>“If you want students to do </a:t>
            </a:r>
            <a:r>
              <a:rPr lang="en-US" altLang="en-US" sz="3600" b="1" i="1" dirty="0" smtClean="0"/>
              <a:t>x</a:t>
            </a:r>
            <a:r>
              <a:rPr lang="en-US" altLang="en-US" sz="3600" b="1" smtClean="0"/>
              <a:t>, show them how to have that </a:t>
            </a:r>
            <a:r>
              <a:rPr lang="en-US" altLang="en-US" sz="3600" b="1" dirty="0" smtClean="0"/>
              <a:t>experience.”</a:t>
            </a:r>
            <a:endParaRPr lang="en-US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957812329"/>
      </p:ext>
    </p:extLst>
  </p:cSld>
  <p:clrMapOvr>
    <a:masterClrMapping/>
  </p:clrMapOvr>
  <p:transition spd="slow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7"/>
          <p:cNvSpPr txBox="1">
            <a:spLocks noChangeArrowheads="1"/>
          </p:cNvSpPr>
          <p:nvPr/>
        </p:nvSpPr>
        <p:spPr bwMode="auto">
          <a:xfrm>
            <a:off x="6350" y="884238"/>
            <a:ext cx="91440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u="sng"/>
              <a:t>ARGUMENT</a:t>
            </a:r>
            <a:r>
              <a:rPr lang="en-US" altLang="en-US" sz="3600"/>
              <a:t> - a statement made with sound reasoning.  Every argument has two key parts:</a:t>
            </a:r>
          </a:p>
        </p:txBody>
      </p:sp>
      <p:sp>
        <p:nvSpPr>
          <p:cNvPr id="8" name="TextBox 27"/>
          <p:cNvSpPr txBox="1">
            <a:spLocks noChangeArrowheads="1"/>
          </p:cNvSpPr>
          <p:nvPr/>
        </p:nvSpPr>
        <p:spPr bwMode="auto">
          <a:xfrm>
            <a:off x="539750" y="2547938"/>
            <a:ext cx="8610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u="sng"/>
              <a:t>CLAIM</a:t>
            </a:r>
            <a:r>
              <a:rPr lang="en-US" altLang="en-US" sz="3600"/>
              <a:t> - the controversial statement being made. </a:t>
            </a:r>
          </a:p>
        </p:txBody>
      </p:sp>
      <p:sp>
        <p:nvSpPr>
          <p:cNvPr id="9" name="TextBox 27"/>
          <p:cNvSpPr txBox="1">
            <a:spLocks noChangeArrowheads="1"/>
          </p:cNvSpPr>
          <p:nvPr/>
        </p:nvSpPr>
        <p:spPr bwMode="auto">
          <a:xfrm>
            <a:off x="539750" y="3886200"/>
            <a:ext cx="8610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u="sng"/>
              <a:t>WARRANT</a:t>
            </a:r>
            <a:r>
              <a:rPr lang="en-US" altLang="en-US" sz="3600"/>
              <a:t> - the justification for the claim. </a:t>
            </a:r>
          </a:p>
        </p:txBody>
      </p:sp>
      <p:sp>
        <p:nvSpPr>
          <p:cNvPr id="16389" name="TextBox 5"/>
          <p:cNvSpPr txBox="1">
            <a:spLocks noChangeArrowheads="1"/>
          </p:cNvSpPr>
          <p:nvPr/>
        </p:nvSpPr>
        <p:spPr bwMode="auto">
          <a:xfrm>
            <a:off x="50800" y="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AutoNum type="arabicPeriod" startAt="2"/>
            </a:pPr>
            <a:r>
              <a:rPr lang="en-US" altLang="en-US" sz="4800" b="1">
                <a:solidFill>
                  <a:srgbClr val="800080"/>
                </a:solidFill>
              </a:rPr>
              <a:t>Structure for Students</a:t>
            </a:r>
            <a:endParaRPr lang="en-US" altLang="en-US" sz="4000" b="1">
              <a:solidFill>
                <a:srgbClr val="80008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700" y="5480665"/>
            <a:ext cx="5448300" cy="1397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</p:pic>
      <p:sp>
        <p:nvSpPr>
          <p:cNvPr id="10" name="Subtitle 2"/>
          <p:cNvSpPr txBox="1">
            <a:spLocks/>
          </p:cNvSpPr>
          <p:nvPr/>
        </p:nvSpPr>
        <p:spPr bwMode="auto">
          <a:xfrm>
            <a:off x="7162800" y="6400800"/>
            <a:ext cx="1981200" cy="4572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3200" b="1">
                <a:solidFill>
                  <a:srgbClr val="898989"/>
                </a:solidFill>
                <a:latin typeface="Calibri" charset="0"/>
              </a:rPr>
              <a:t>@PiSpeak</a:t>
            </a:r>
            <a:endParaRPr lang="en-US" altLang="en-US" sz="3200" b="1">
              <a:solidFill>
                <a:srgbClr val="FF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502954"/>
      </p:ext>
    </p:extLst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Shape 111"/>
          <p:cNvPicPr preferRelativeResize="0"/>
          <p:nvPr/>
        </p:nvPicPr>
        <p:blipFill rotWithShape="1">
          <a:blip r:embed="rId3">
            <a:alphaModFix/>
          </a:blip>
          <a:srcRect t="29814"/>
          <a:stretch/>
        </p:blipFill>
        <p:spPr>
          <a:xfrm>
            <a:off x="1447800" y="1295400"/>
            <a:ext cx="7458075" cy="365860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hape 99"/>
          <p:cNvSpPr txBox="1">
            <a:spLocks noGrp="1"/>
          </p:cNvSpPr>
          <p:nvPr>
            <p:ph type="title"/>
          </p:nvPr>
        </p:nvSpPr>
        <p:spPr>
          <a:xfrm>
            <a:off x="609600" y="77464"/>
            <a:ext cx="7886700" cy="994275"/>
          </a:xfrm>
          <a:prstGeom prst="rect">
            <a:avLst/>
          </a:prstGeom>
        </p:spPr>
        <p:txBody>
          <a:bodyPr vert="horz" wrap="square" lIns="68569" tIns="68569" rIns="68569" bIns="68569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Math leads to close encounters with </a:t>
            </a:r>
            <a:r>
              <a:rPr lang="en-US" b="1" dirty="0"/>
              <a:t>defense mechanisms.</a:t>
            </a:r>
            <a:endParaRPr lang="en-US" dirty="0"/>
          </a:p>
        </p:txBody>
      </p:sp>
      <p:sp>
        <p:nvSpPr>
          <p:cNvPr id="4" name="Shape 99"/>
          <p:cNvSpPr txBox="1">
            <a:spLocks/>
          </p:cNvSpPr>
          <p:nvPr/>
        </p:nvSpPr>
        <p:spPr bwMode="auto">
          <a:xfrm>
            <a:off x="128922" y="4654403"/>
            <a:ext cx="9021536" cy="2203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68569" tIns="68569" rIns="68569" bIns="68569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pitchFamily="96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pitchFamily="96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pitchFamily="96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pitchFamily="96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pitchFamily="96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en-US" sz="3600" kern="0" smtClean="0"/>
              <a:t>We need to help students get past the “fight or flight” mentality &amp; free them to experience the </a:t>
            </a:r>
            <a:r>
              <a:rPr lang="en-US" sz="3600" b="1" kern="0" smtClean="0"/>
              <a:t>power of a growth mindset</a:t>
            </a:r>
            <a:r>
              <a:rPr lang="en-US" sz="3600" kern="0" smtClean="0"/>
              <a:t> for themselves.</a:t>
            </a:r>
            <a:endParaRPr lang="en-US" sz="3600" kern="0" dirty="0"/>
          </a:p>
        </p:txBody>
      </p:sp>
    </p:spTree>
    <p:extLst>
      <p:ext uri="{BB962C8B-B14F-4D97-AF65-F5344CB8AC3E}">
        <p14:creationId xmlns:p14="http://schemas.microsoft.com/office/powerpoint/2010/main" val="150456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7"/>
          <p:cNvSpPr txBox="1">
            <a:spLocks noChangeArrowheads="1"/>
          </p:cNvSpPr>
          <p:nvPr/>
        </p:nvSpPr>
        <p:spPr bwMode="auto">
          <a:xfrm>
            <a:off x="2400300" y="670383"/>
            <a:ext cx="43434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4800" b="1" dirty="0">
                <a:solidFill>
                  <a:srgbClr val="00B050"/>
                </a:solidFill>
              </a:rPr>
              <a:t>Chris </a:t>
            </a:r>
            <a:r>
              <a:rPr lang="en-US" altLang="en-US" sz="4800" b="1" dirty="0" err="1">
                <a:solidFill>
                  <a:srgbClr val="00B050"/>
                </a:solidFill>
              </a:rPr>
              <a:t>Luzniak</a:t>
            </a:r>
            <a:endParaRPr lang="en-US" altLang="en-US" sz="4800" b="1" dirty="0">
              <a:solidFill>
                <a:srgbClr val="00B050"/>
              </a:solidFill>
            </a:endParaRPr>
          </a:p>
        </p:txBody>
      </p:sp>
      <p:sp>
        <p:nvSpPr>
          <p:cNvPr id="11267" name="TextBox 27"/>
          <p:cNvSpPr txBox="1">
            <a:spLocks noChangeArrowheads="1"/>
          </p:cNvSpPr>
          <p:nvPr/>
        </p:nvSpPr>
        <p:spPr bwMode="auto">
          <a:xfrm>
            <a:off x="1371600" y="0"/>
            <a:ext cx="6934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4800" b="1" u="sng"/>
              <a:t>Some Introductions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2" t="14445" r="4074" b="21111"/>
          <a:stretch>
            <a:fillRect/>
          </a:stretch>
        </p:blipFill>
        <p:spPr bwMode="auto">
          <a:xfrm>
            <a:off x="2876550" y="1494296"/>
            <a:ext cx="3390900" cy="351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27"/>
          <p:cNvSpPr txBox="1">
            <a:spLocks noChangeArrowheads="1"/>
          </p:cNvSpPr>
          <p:nvPr/>
        </p:nvSpPr>
        <p:spPr bwMode="auto">
          <a:xfrm>
            <a:off x="-238125" y="2996651"/>
            <a:ext cx="31146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400" b="1" i="1">
                <a:solidFill>
                  <a:schemeClr val="tx2"/>
                </a:solidFill>
              </a:rPr>
              <a:t>Urban Assembly School for Law &amp; Justice</a:t>
            </a:r>
          </a:p>
        </p:txBody>
      </p:sp>
      <p:pic>
        <p:nvPicPr>
          <p:cNvPr id="9224" name="Picture 8" descr="http://t2.gstatic.com/images?q=tbn:ANd9GcTgMk1LMK2_MT7VKzw88Ka07ZTNaR3EXU9fidQCM0YhdzWnCjrq1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1957"/>
            <a:ext cx="4154950" cy="256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7"/>
          <p:cNvSpPr txBox="1">
            <a:spLocks noChangeArrowheads="1"/>
          </p:cNvSpPr>
          <p:nvPr/>
        </p:nvSpPr>
        <p:spPr bwMode="auto">
          <a:xfrm>
            <a:off x="6281010" y="3186562"/>
            <a:ext cx="28765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400" b="1" i="1" dirty="0" smtClean="0">
                <a:solidFill>
                  <a:schemeClr val="tx2"/>
                </a:solidFill>
              </a:rPr>
              <a:t>The </a:t>
            </a:r>
            <a:r>
              <a:rPr lang="en-US" altLang="en-US" sz="2400" b="1" i="1" smtClean="0">
                <a:solidFill>
                  <a:schemeClr val="tx2"/>
                </a:solidFill>
              </a:rPr>
              <a:t>Archer School for Girls</a:t>
            </a:r>
            <a:endParaRPr lang="en-US" altLang="en-US" sz="2400" b="1" i="1">
              <a:solidFill>
                <a:schemeClr val="tx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1047" y="4089399"/>
            <a:ext cx="4993673" cy="2768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7" grpId="0" autoUpdateAnimBg="0"/>
      <p:bldP spid="8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9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481818"/>
          </a:xfrm>
          <a:prstGeom prst="rect">
            <a:avLst/>
          </a:prstGeom>
        </p:spPr>
        <p:txBody>
          <a:bodyPr vert="horz" wrap="square" lIns="68569" tIns="68569" rIns="68569" bIns="68569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</a:pPr>
            <a:r>
              <a:rPr lang="en-US" sz="4050" dirty="0"/>
              <a:t>The best way to work through defense mechanisms is to </a:t>
            </a:r>
            <a:r>
              <a:rPr lang="en-US" sz="4050" b="1" dirty="0"/>
              <a:t>Lower the Stakes</a:t>
            </a:r>
            <a:r>
              <a:rPr lang="en-US" sz="4050" dirty="0"/>
              <a:t>... </a:t>
            </a:r>
          </a:p>
        </p:txBody>
      </p:sp>
      <p:sp>
        <p:nvSpPr>
          <p:cNvPr id="6" name="Shape 99"/>
          <p:cNvSpPr txBox="1">
            <a:spLocks/>
          </p:cNvSpPr>
          <p:nvPr/>
        </p:nvSpPr>
        <p:spPr>
          <a:xfrm>
            <a:off x="473868" y="1600200"/>
            <a:ext cx="8501063" cy="1506311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r>
              <a:rPr lang="en-US" sz="4000" dirty="0" smtClean="0"/>
              <a:t>through structures/routines/scaffolding </a:t>
            </a:r>
            <a:r>
              <a:rPr lang="en-US" sz="4000" dirty="0"/>
              <a:t>that temporarily </a:t>
            </a:r>
            <a:r>
              <a:rPr lang="en-US" sz="4000" b="1" dirty="0"/>
              <a:t>bracket </a:t>
            </a:r>
            <a:r>
              <a:rPr lang="en-US" sz="4000" dirty="0"/>
              <a:t>defense mechanisms to create emotional safety.  </a:t>
            </a:r>
          </a:p>
        </p:txBody>
      </p:sp>
      <p:pic>
        <p:nvPicPr>
          <p:cNvPr id="7" name="Shape 117"/>
          <p:cNvPicPr preferRelativeResize="0"/>
          <p:nvPr/>
        </p:nvPicPr>
        <p:blipFill rotWithShape="1">
          <a:blip r:embed="rId3">
            <a:alphaModFix/>
          </a:blip>
          <a:srcRect l="22591" t="41587" r="28563"/>
          <a:stretch/>
        </p:blipFill>
        <p:spPr>
          <a:xfrm>
            <a:off x="2895600" y="3505592"/>
            <a:ext cx="3657600" cy="33916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25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Shape 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592" y="228600"/>
            <a:ext cx="7715250" cy="1414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267" y="1905000"/>
            <a:ext cx="6505575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29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3" t="21111" r="35834" b="57777"/>
          <a:stretch>
            <a:fillRect/>
          </a:stretch>
        </p:blipFill>
        <p:spPr bwMode="auto">
          <a:xfrm>
            <a:off x="381000" y="-30163"/>
            <a:ext cx="7916863" cy="423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33" t="21111" r="7104" b="66721"/>
          <a:stretch>
            <a:fillRect/>
          </a:stretch>
        </p:blipFill>
        <p:spPr bwMode="auto">
          <a:xfrm>
            <a:off x="381000" y="4189413"/>
            <a:ext cx="7916863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0" t="27187" r="15250" b="26875"/>
          <a:stretch>
            <a:fillRect/>
          </a:stretch>
        </p:blipFill>
        <p:spPr bwMode="auto">
          <a:xfrm>
            <a:off x="0" y="457200"/>
            <a:ext cx="9209088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700" y="5480665"/>
            <a:ext cx="5448300" cy="1397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</p:pic>
      <p:sp>
        <p:nvSpPr>
          <p:cNvPr id="5" name="Subtitle 2"/>
          <p:cNvSpPr txBox="1">
            <a:spLocks/>
          </p:cNvSpPr>
          <p:nvPr/>
        </p:nvSpPr>
        <p:spPr bwMode="auto">
          <a:xfrm>
            <a:off x="7162800" y="6400800"/>
            <a:ext cx="1981200" cy="4572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3200" b="1">
                <a:solidFill>
                  <a:srgbClr val="898989"/>
                </a:solidFill>
                <a:latin typeface="Calibri" charset="0"/>
              </a:rPr>
              <a:t>@PiSpeak</a:t>
            </a:r>
            <a:endParaRPr lang="en-US" altLang="en-US" sz="3200" b="1">
              <a:solidFill>
                <a:srgbClr val="FF0000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TextBox 2"/>
          <p:cNvSpPr txBox="1">
            <a:spLocks noChangeArrowheads="1"/>
          </p:cNvSpPr>
          <p:nvPr/>
        </p:nvSpPr>
        <p:spPr bwMode="auto">
          <a:xfrm>
            <a:off x="3175" y="15240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AutoNum type="arabicPeriod"/>
            </a:pPr>
            <a:r>
              <a:rPr lang="en-US" altLang="en-US" sz="4800" b="1" dirty="0" smtClean="0">
                <a:solidFill>
                  <a:srgbClr val="0000FF"/>
                </a:solidFill>
              </a:rPr>
              <a:t>Good Questions/Problems</a:t>
            </a:r>
            <a:endParaRPr lang="en-US" altLang="en-US" sz="4000" b="1" dirty="0">
              <a:solidFill>
                <a:srgbClr val="0000FF"/>
              </a:solidFill>
            </a:endParaRPr>
          </a:p>
        </p:txBody>
      </p:sp>
      <p:sp>
        <p:nvSpPr>
          <p:cNvPr id="9222" name="TextBox 5"/>
          <p:cNvSpPr txBox="1">
            <a:spLocks noChangeArrowheads="1"/>
          </p:cNvSpPr>
          <p:nvPr/>
        </p:nvSpPr>
        <p:spPr bwMode="auto">
          <a:xfrm>
            <a:off x="9633" y="2876206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AutoNum type="arabicPeriod" startAt="2"/>
            </a:pPr>
            <a:r>
              <a:rPr lang="en-US" altLang="en-US" sz="4800" b="1" dirty="0">
                <a:solidFill>
                  <a:srgbClr val="800080"/>
                </a:solidFill>
              </a:rPr>
              <a:t>Structure for Students</a:t>
            </a:r>
            <a:endParaRPr lang="en-US" altLang="en-US" sz="4000" b="1" dirty="0">
              <a:solidFill>
                <a:srgbClr val="80008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700" y="5480665"/>
            <a:ext cx="5448300" cy="1397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</p:pic>
      <p:sp>
        <p:nvSpPr>
          <p:cNvPr id="5" name="Subtitle 2"/>
          <p:cNvSpPr txBox="1">
            <a:spLocks/>
          </p:cNvSpPr>
          <p:nvPr/>
        </p:nvSpPr>
        <p:spPr bwMode="auto">
          <a:xfrm>
            <a:off x="7162800" y="6400800"/>
            <a:ext cx="1981200" cy="4572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3200" b="1">
                <a:solidFill>
                  <a:srgbClr val="898989"/>
                </a:solidFill>
                <a:latin typeface="Calibri" charset="0"/>
              </a:rPr>
              <a:t>@PiSpeak</a:t>
            </a:r>
            <a:endParaRPr lang="en-US" altLang="en-US" sz="3200" b="1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6" name="TextBox 27"/>
          <p:cNvSpPr txBox="1">
            <a:spLocks noChangeArrowheads="1"/>
          </p:cNvSpPr>
          <p:nvPr/>
        </p:nvSpPr>
        <p:spPr bwMode="auto">
          <a:xfrm>
            <a:off x="543033" y="933302"/>
            <a:ext cx="80772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600" b="1" dirty="0" smtClean="0"/>
              <a:t>“The more you talk about something, the deeper </a:t>
            </a:r>
            <a:r>
              <a:rPr lang="en-US" altLang="en-US" sz="3600" b="1" smtClean="0"/>
              <a:t>your understanding.”</a:t>
            </a:r>
            <a:endParaRPr lang="en-US" altLang="en-US" sz="3600" b="1" dirty="0"/>
          </a:p>
        </p:txBody>
      </p:sp>
      <p:sp>
        <p:nvSpPr>
          <p:cNvPr id="7" name="TextBox 27"/>
          <p:cNvSpPr txBox="1">
            <a:spLocks noChangeArrowheads="1"/>
          </p:cNvSpPr>
          <p:nvPr/>
        </p:nvSpPr>
        <p:spPr bwMode="auto">
          <a:xfrm>
            <a:off x="381000" y="3820268"/>
            <a:ext cx="8077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600" b="1" dirty="0" smtClean="0"/>
              <a:t>“If you want students to do </a:t>
            </a:r>
            <a:r>
              <a:rPr lang="en-US" altLang="en-US" sz="3600" b="1" i="1" dirty="0" smtClean="0"/>
              <a:t>x</a:t>
            </a:r>
            <a:r>
              <a:rPr lang="en-US" altLang="en-US" sz="3600" b="1" smtClean="0"/>
              <a:t>, show them how to have that </a:t>
            </a:r>
            <a:r>
              <a:rPr lang="en-US" altLang="en-US" sz="3600" b="1" dirty="0" smtClean="0"/>
              <a:t>experience.”</a:t>
            </a:r>
            <a:endParaRPr lang="en-US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000033062"/>
      </p:ext>
    </p:extLst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3"/>
          <p:cNvSpPr txBox="1">
            <a:spLocks noChangeArrowheads="1"/>
          </p:cNvSpPr>
          <p:nvPr/>
        </p:nvSpPr>
        <p:spPr bwMode="auto">
          <a:xfrm>
            <a:off x="419100" y="3810000"/>
            <a:ext cx="8305800" cy="190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en-US" altLang="en-US" sz="3600" b="1" dirty="0"/>
              <a:t>Always / Sometimes / Never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sz="3600" b="1" dirty="0"/>
              <a:t>Agree / Somewhat Agree / </a:t>
            </a:r>
            <a:r>
              <a:rPr lang="en-US" altLang="en-US" sz="3600" b="1" dirty="0" smtClean="0"/>
              <a:t>Disagree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sz="3600" b="1" dirty="0" smtClean="0"/>
              <a:t>Using variables</a:t>
            </a:r>
          </a:p>
        </p:txBody>
      </p:sp>
      <p:sp>
        <p:nvSpPr>
          <p:cNvPr id="12291" name="TextBox 18"/>
          <p:cNvSpPr txBox="1">
            <a:spLocks noChangeArrowheads="1"/>
          </p:cNvSpPr>
          <p:nvPr/>
        </p:nvSpPr>
        <p:spPr bwMode="auto">
          <a:xfrm>
            <a:off x="419100" y="963613"/>
            <a:ext cx="8305800" cy="25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en-US" altLang="en-US" sz="3600" b="1"/>
              <a:t>Best/Worst  </a:t>
            </a:r>
            <a:r>
              <a:rPr lang="en-US" altLang="en-US" b="1"/>
              <a:t>(method, solution…)</a:t>
            </a:r>
            <a:endParaRPr lang="en-US" altLang="en-US" sz="3600" b="1"/>
          </a:p>
          <a:p>
            <a:pPr eaLnBrk="1" hangingPunct="1">
              <a:spcBef>
                <a:spcPts val="600"/>
              </a:spcBef>
            </a:pPr>
            <a:r>
              <a:rPr lang="en-US" altLang="en-US" sz="3600" b="1" dirty="0"/>
              <a:t>Should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sz="3600" b="1" dirty="0"/>
              <a:t>Biggest/Smallest/Most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sz="3600" b="1" dirty="0"/>
              <a:t>Weirdest/Coolest</a:t>
            </a:r>
          </a:p>
        </p:txBody>
      </p:sp>
      <p:sp>
        <p:nvSpPr>
          <p:cNvPr id="12292" name="TextBox 2"/>
          <p:cNvSpPr txBox="1"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 smtClean="0">
                <a:solidFill>
                  <a:srgbClr val="0000FF"/>
                </a:solidFill>
              </a:rPr>
              <a:t>1. Debate-y </a:t>
            </a:r>
            <a:r>
              <a:rPr lang="en-US" altLang="en-US" sz="4800" b="1" dirty="0">
                <a:solidFill>
                  <a:srgbClr val="0000FF"/>
                </a:solidFill>
              </a:rPr>
              <a:t>Words</a:t>
            </a:r>
            <a:endParaRPr lang="en-US" altLang="en-US" sz="4000" b="1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5607665"/>
            <a:ext cx="4953000" cy="1270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</p:pic>
      <p:sp>
        <p:nvSpPr>
          <p:cNvPr id="7" name="Subtitle 2"/>
          <p:cNvSpPr txBox="1">
            <a:spLocks/>
          </p:cNvSpPr>
          <p:nvPr/>
        </p:nvSpPr>
        <p:spPr bwMode="auto">
          <a:xfrm>
            <a:off x="7162800" y="6400800"/>
            <a:ext cx="1981200" cy="4572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3200" b="1">
                <a:solidFill>
                  <a:srgbClr val="898989"/>
                </a:solidFill>
                <a:latin typeface="Calibri" charset="0"/>
              </a:rPr>
              <a:t>@PiSpeak</a:t>
            </a:r>
            <a:endParaRPr lang="en-US" altLang="en-US" sz="3200" b="1">
              <a:solidFill>
                <a:srgbClr val="FF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259295"/>
      </p:ext>
    </p:extLst>
  </p:cSld>
  <p:clrMapOvr>
    <a:masterClrMapping/>
  </p:clrMapOvr>
  <p:transition spd="slow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1229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27"/>
          <p:cNvSpPr txBox="1">
            <a:spLocks noChangeArrowheads="1"/>
          </p:cNvSpPr>
          <p:nvPr/>
        </p:nvSpPr>
        <p:spPr bwMode="auto">
          <a:xfrm>
            <a:off x="0" y="1295400"/>
            <a:ext cx="9144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8000" b="1">
                <a:solidFill>
                  <a:srgbClr val="000000"/>
                </a:solidFill>
              </a:rPr>
              <a:t>Make it Debatable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2"/>
          <p:cNvSpPr txBox="1">
            <a:spLocks noChangeArrowheads="1"/>
          </p:cNvSpPr>
          <p:nvPr/>
        </p:nvSpPr>
        <p:spPr bwMode="auto">
          <a:xfrm>
            <a:off x="0" y="22860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42950" indent="-7429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rgbClr val="000000"/>
                </a:solidFill>
              </a:rPr>
              <a:t>Graph the function</a:t>
            </a:r>
            <a:endParaRPr lang="en-US" altLang="en-US" sz="3200" b="1">
              <a:solidFill>
                <a:srgbClr val="000000"/>
              </a:solidFill>
            </a:endParaRPr>
          </a:p>
        </p:txBody>
      </p:sp>
      <p:graphicFrame>
        <p:nvGraphicFramePr>
          <p:cNvPr id="6146" name="Object 3"/>
          <p:cNvGraphicFramePr>
            <a:graphicFrameLocks noChangeAspect="1"/>
          </p:cNvGraphicFramePr>
          <p:nvPr/>
        </p:nvGraphicFramePr>
        <p:xfrm>
          <a:off x="2133600" y="914400"/>
          <a:ext cx="4922838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6" name="Equation" r:id="rId3" imgW="1130300" imgH="228600" progId="Equation.3">
                  <p:embed/>
                </p:oleObj>
              </mc:Choice>
              <mc:Fallback>
                <p:oleObj name="Equation" r:id="rId3" imgW="1130300" imgH="228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914400"/>
                        <a:ext cx="4922838" cy="1000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5700" y="5480665"/>
            <a:ext cx="5448300" cy="1397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</p:pic>
      <p:sp>
        <p:nvSpPr>
          <p:cNvPr id="6" name="Subtitle 2"/>
          <p:cNvSpPr txBox="1">
            <a:spLocks/>
          </p:cNvSpPr>
          <p:nvPr/>
        </p:nvSpPr>
        <p:spPr bwMode="auto">
          <a:xfrm>
            <a:off x="7162800" y="6400800"/>
            <a:ext cx="1981200" cy="4572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3200" b="1">
                <a:solidFill>
                  <a:srgbClr val="898989"/>
                </a:solidFill>
                <a:latin typeface="Calibri" charset="0"/>
              </a:rPr>
              <a:t>@PiSpeak</a:t>
            </a:r>
            <a:endParaRPr lang="en-US" altLang="en-US" sz="3200" b="1">
              <a:solidFill>
                <a:srgbClr val="FF0000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Box 2"/>
          <p:cNvSpPr txBox="1">
            <a:spLocks noChangeArrowheads="1"/>
          </p:cNvSpPr>
          <p:nvPr/>
        </p:nvSpPr>
        <p:spPr bwMode="auto">
          <a:xfrm>
            <a:off x="0" y="228600"/>
            <a:ext cx="91440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42950" indent="-7429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rgbClr val="000000"/>
                </a:solidFill>
              </a:rPr>
              <a:t>The BEST way to graph a sine function is…</a:t>
            </a:r>
          </a:p>
          <a:p>
            <a:pPr eaLnBrk="1" hangingPunct="1"/>
            <a:endParaRPr lang="en-US" altLang="en-US" sz="4000" b="1">
              <a:solidFill>
                <a:srgbClr val="000000"/>
              </a:solidFill>
            </a:endParaRPr>
          </a:p>
          <a:p>
            <a:pPr eaLnBrk="1" hangingPunct="1"/>
            <a:endParaRPr lang="en-US" altLang="en-US" sz="4000" b="1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sz="4000" b="1">
                <a:solidFill>
                  <a:srgbClr val="000000"/>
                </a:solidFill>
              </a:rPr>
              <a:t>(For example, 					      )</a:t>
            </a:r>
            <a:endParaRPr lang="en-US" altLang="en-US" sz="3200" b="1">
              <a:solidFill>
                <a:srgbClr val="000000"/>
              </a:solidFill>
            </a:endParaRPr>
          </a:p>
        </p:txBody>
      </p:sp>
      <p:graphicFrame>
        <p:nvGraphicFramePr>
          <p:cNvPr id="7170" name="Object 3"/>
          <p:cNvGraphicFramePr>
            <a:graphicFrameLocks noChangeAspect="1"/>
          </p:cNvGraphicFramePr>
          <p:nvPr/>
        </p:nvGraphicFramePr>
        <p:xfrm>
          <a:off x="3429000" y="2590800"/>
          <a:ext cx="4800600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0" name="Equation" r:id="rId3" imgW="1130300" imgH="228600" progId="Equation.3">
                  <p:embed/>
                </p:oleObj>
              </mc:Choice>
              <mc:Fallback>
                <p:oleObj name="Equation" r:id="rId3" imgW="1130300" imgH="228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2590800"/>
                        <a:ext cx="4800600" cy="97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5700" y="5480665"/>
            <a:ext cx="5448300" cy="1397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</p:pic>
      <p:sp>
        <p:nvSpPr>
          <p:cNvPr id="6" name="Subtitle 2"/>
          <p:cNvSpPr txBox="1">
            <a:spLocks/>
          </p:cNvSpPr>
          <p:nvPr/>
        </p:nvSpPr>
        <p:spPr bwMode="auto">
          <a:xfrm>
            <a:off x="7162800" y="6400800"/>
            <a:ext cx="1981200" cy="4572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3200" b="1">
                <a:solidFill>
                  <a:srgbClr val="898989"/>
                </a:solidFill>
                <a:latin typeface="Calibri" charset="0"/>
              </a:rPr>
              <a:t>@PiSpeak</a:t>
            </a:r>
            <a:endParaRPr lang="en-US" altLang="en-US" sz="3200" b="1">
              <a:solidFill>
                <a:srgbClr val="FF0000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 t="48886" r="50967" b="15441"/>
          <a:stretch/>
        </p:blipFill>
        <p:spPr bwMode="auto">
          <a:xfrm>
            <a:off x="762000" y="0"/>
            <a:ext cx="7086599" cy="5146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700" y="5480665"/>
            <a:ext cx="5448300" cy="1397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</p:pic>
      <p:sp>
        <p:nvSpPr>
          <p:cNvPr id="5" name="Subtitle 2"/>
          <p:cNvSpPr txBox="1">
            <a:spLocks/>
          </p:cNvSpPr>
          <p:nvPr/>
        </p:nvSpPr>
        <p:spPr bwMode="auto">
          <a:xfrm>
            <a:off x="7162800" y="6400800"/>
            <a:ext cx="1981200" cy="4572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3200" b="1">
                <a:solidFill>
                  <a:srgbClr val="898989"/>
                </a:solidFill>
                <a:latin typeface="Calibri" charset="0"/>
              </a:rPr>
              <a:t>@PiSpeak</a:t>
            </a:r>
            <a:endParaRPr lang="en-US" altLang="en-US" sz="3200" b="1">
              <a:solidFill>
                <a:srgbClr val="FF0000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700" y="5480665"/>
            <a:ext cx="5448300" cy="1397000"/>
          </a:xfrm>
          <a:prstGeom prst="rect">
            <a:avLst/>
          </a:prstGeom>
        </p:spPr>
      </p:pic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3048000" y="0"/>
            <a:ext cx="2952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4000" b="1"/>
              <a:t>Objectives:</a:t>
            </a:r>
          </a:p>
        </p:txBody>
      </p:sp>
      <p:sp>
        <p:nvSpPr>
          <p:cNvPr id="12291" name="TextBox 4"/>
          <p:cNvSpPr txBox="1">
            <a:spLocks noChangeArrowheads="1"/>
          </p:cNvSpPr>
          <p:nvPr/>
        </p:nvSpPr>
        <p:spPr bwMode="auto">
          <a:xfrm>
            <a:off x="0" y="1074738"/>
            <a:ext cx="8686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sz="3200" b="1" dirty="0"/>
              <a:t>To </a:t>
            </a:r>
            <a:r>
              <a:rPr lang="en-US" altLang="en-US" sz="3200" b="1" dirty="0" smtClean="0"/>
              <a:t>share research ideas on the </a:t>
            </a:r>
            <a:r>
              <a:rPr lang="en-US" altLang="en-US" sz="3200" b="1" dirty="0"/>
              <a:t>benefits of debate in class.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0" y="2182403"/>
            <a:ext cx="8686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sz="3200" b="1" dirty="0"/>
              <a:t>To </a:t>
            </a:r>
            <a:r>
              <a:rPr lang="en-US" altLang="en-US" sz="3200" b="1" dirty="0" smtClean="0"/>
              <a:t>see the benefits by “experiencing” </a:t>
            </a:r>
            <a:r>
              <a:rPr lang="en-US" altLang="en-US" sz="3200" b="1" dirty="0"/>
              <a:t>several debate activities.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0" y="3339142"/>
            <a:ext cx="86868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sz="3200" b="1" dirty="0"/>
              <a:t>To learn ways to introduce this in your classroom.</a:t>
            </a: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0" y="4496575"/>
            <a:ext cx="86868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sz="3200" b="1" dirty="0"/>
              <a:t>To </a:t>
            </a:r>
            <a:r>
              <a:rPr lang="en-US" altLang="en-US" sz="3200" b="1" dirty="0" smtClean="0"/>
              <a:t>create something you </a:t>
            </a:r>
            <a:r>
              <a:rPr lang="en-US" altLang="en-US" sz="3200" b="1" dirty="0"/>
              <a:t>could use in your </a:t>
            </a:r>
            <a:r>
              <a:rPr lang="en-US" altLang="en-US" sz="3200" b="1" dirty="0" smtClean="0"/>
              <a:t>classroom</a:t>
            </a:r>
            <a:r>
              <a:rPr lang="mr-IN" altLang="en-US" sz="3200" b="1" dirty="0" smtClean="0"/>
              <a:t>…</a:t>
            </a:r>
            <a:r>
              <a:rPr lang="en-US" altLang="en-US" sz="3200" b="1" dirty="0" smtClean="0"/>
              <a:t>next week!</a:t>
            </a:r>
            <a:endParaRPr lang="en-US" altLang="en-US" sz="3200" b="1" dirty="0"/>
          </a:p>
        </p:txBody>
      </p:sp>
      <p:sp>
        <p:nvSpPr>
          <p:cNvPr id="13319" name="Subtitle 2"/>
          <p:cNvSpPr txBox="1">
            <a:spLocks/>
          </p:cNvSpPr>
          <p:nvPr/>
        </p:nvSpPr>
        <p:spPr bwMode="auto">
          <a:xfrm>
            <a:off x="7162800" y="6400800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3200" b="1">
                <a:solidFill>
                  <a:srgbClr val="898989"/>
                </a:solidFill>
                <a:latin typeface="Calibri" charset="0"/>
              </a:rPr>
              <a:t>@PiSpeak</a:t>
            </a:r>
            <a:endParaRPr lang="en-US" altLang="en-US" sz="3200" b="1">
              <a:solidFill>
                <a:srgbClr val="FF0000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  <p:bldP spid="8" grpId="0"/>
      <p:bldP spid="9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22221" r="17778" b="8444"/>
          <a:stretch>
            <a:fillRect/>
          </a:stretch>
        </p:blipFill>
        <p:spPr bwMode="auto">
          <a:xfrm>
            <a:off x="12700" y="0"/>
            <a:ext cx="9355138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s://www.santarosa.k12.fl.us/wbm/smithba/warmups/10_1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9852"/>
            <a:ext cx="5410200" cy="523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700" y="5480665"/>
            <a:ext cx="5448300" cy="1397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</p:pic>
      <p:sp>
        <p:nvSpPr>
          <p:cNvPr id="5" name="Subtitle 2"/>
          <p:cNvSpPr txBox="1">
            <a:spLocks/>
          </p:cNvSpPr>
          <p:nvPr/>
        </p:nvSpPr>
        <p:spPr bwMode="auto">
          <a:xfrm>
            <a:off x="7162800" y="6400800"/>
            <a:ext cx="1981200" cy="4572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3200" b="1">
                <a:solidFill>
                  <a:srgbClr val="898989"/>
                </a:solidFill>
                <a:latin typeface="Calibri" charset="0"/>
              </a:rPr>
              <a:t>@PiSpeak</a:t>
            </a:r>
            <a:endParaRPr lang="en-US" altLang="en-US" sz="3200" b="1">
              <a:solidFill>
                <a:srgbClr val="FF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73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27"/>
          <p:cNvSpPr txBox="1">
            <a:spLocks noChangeArrowheads="1"/>
          </p:cNvSpPr>
          <p:nvPr/>
        </p:nvSpPr>
        <p:spPr bwMode="auto">
          <a:xfrm>
            <a:off x="0" y="1752600"/>
            <a:ext cx="91440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6600" b="1" u="sng" dirty="0" smtClean="0"/>
              <a:t>On a Larger Scale</a:t>
            </a:r>
            <a:r>
              <a:rPr lang="mr-IN" altLang="en-US" sz="6600" b="1" u="sng" dirty="0" smtClean="0"/>
              <a:t>…</a:t>
            </a:r>
            <a:endParaRPr lang="en-US" altLang="en-US" sz="6600" b="1" u="sng" dirty="0"/>
          </a:p>
        </p:txBody>
      </p:sp>
      <p:sp>
        <p:nvSpPr>
          <p:cNvPr id="3" name="TextBox 27"/>
          <p:cNvSpPr txBox="1">
            <a:spLocks noChangeArrowheads="1"/>
          </p:cNvSpPr>
          <p:nvPr/>
        </p:nvSpPr>
        <p:spPr bwMode="auto">
          <a:xfrm>
            <a:off x="152400" y="255561"/>
            <a:ext cx="9144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8000" b="1" dirty="0" smtClean="0">
                <a:solidFill>
                  <a:srgbClr val="000000"/>
                </a:solidFill>
              </a:rPr>
              <a:t>Part 3:</a:t>
            </a:r>
            <a:endParaRPr lang="en-US" altLang="en-US" sz="8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52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700" y="5480665"/>
            <a:ext cx="5448300" cy="1397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</p:pic>
      <p:sp>
        <p:nvSpPr>
          <p:cNvPr id="5" name="Subtitle 2"/>
          <p:cNvSpPr txBox="1">
            <a:spLocks/>
          </p:cNvSpPr>
          <p:nvPr/>
        </p:nvSpPr>
        <p:spPr bwMode="auto">
          <a:xfrm>
            <a:off x="7162800" y="6400800"/>
            <a:ext cx="1981200" cy="4572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3200" b="1">
                <a:solidFill>
                  <a:srgbClr val="898989"/>
                </a:solidFill>
                <a:latin typeface="Calibri" charset="0"/>
              </a:rPr>
              <a:t>@PiSpeak</a:t>
            </a:r>
            <a:endParaRPr lang="en-US" altLang="en-US" sz="3200" b="1">
              <a:solidFill>
                <a:srgbClr val="FF0000"/>
              </a:solidFill>
              <a:latin typeface="Calibri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9" t="18668" r="23334" b="25352"/>
          <a:stretch/>
        </p:blipFill>
        <p:spPr bwMode="auto">
          <a:xfrm>
            <a:off x="0" y="-1"/>
            <a:ext cx="9144000" cy="606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619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700" y="5480665"/>
            <a:ext cx="5448300" cy="1397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</p:pic>
      <p:sp>
        <p:nvSpPr>
          <p:cNvPr id="5" name="Subtitle 2"/>
          <p:cNvSpPr txBox="1">
            <a:spLocks/>
          </p:cNvSpPr>
          <p:nvPr/>
        </p:nvSpPr>
        <p:spPr bwMode="auto">
          <a:xfrm>
            <a:off x="7162800" y="6400800"/>
            <a:ext cx="1981200" cy="4572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3200" b="1">
                <a:solidFill>
                  <a:srgbClr val="898989"/>
                </a:solidFill>
                <a:latin typeface="Calibri" charset="0"/>
              </a:rPr>
              <a:t>@PiSpeak</a:t>
            </a:r>
            <a:endParaRPr lang="en-US" altLang="en-US" sz="3200" b="1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81000" y="0"/>
            <a:ext cx="8382000" cy="627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400" dirty="0"/>
              <a:t>OPENING SPEAKER </a:t>
            </a:r>
          </a:p>
          <a:p>
            <a:r>
              <a:rPr lang="en-US" altLang="en-US" sz="2400" b="1" dirty="0"/>
              <a:t>Time: 3 minutes</a:t>
            </a:r>
          </a:p>
          <a:p>
            <a:endParaRPr lang="en-US" altLang="en-US" sz="2400" dirty="0"/>
          </a:p>
          <a:p>
            <a:r>
              <a:rPr lang="en-US" altLang="en-US" sz="2400" dirty="0"/>
              <a:t>QUESTION ASKER</a:t>
            </a:r>
          </a:p>
          <a:p>
            <a:r>
              <a:rPr lang="en-US" altLang="en-US" sz="2400" dirty="0"/>
              <a:t>QUESTION ANSWERER</a:t>
            </a:r>
          </a:p>
          <a:p>
            <a:r>
              <a:rPr lang="en-US" altLang="en-US" sz="2400" b="1" dirty="0"/>
              <a:t>Time: 3 minutes </a:t>
            </a:r>
          </a:p>
          <a:p>
            <a:endParaRPr lang="en-US" altLang="en-US" sz="2400" dirty="0"/>
          </a:p>
          <a:p>
            <a:r>
              <a:rPr lang="en-US" altLang="en-US" sz="2400" dirty="0"/>
              <a:t>ATTACKER</a:t>
            </a:r>
          </a:p>
          <a:p>
            <a:r>
              <a:rPr lang="en-US" altLang="en-US" sz="2400" b="1" dirty="0"/>
              <a:t>Time: 2 minutes</a:t>
            </a:r>
          </a:p>
          <a:p>
            <a:endParaRPr lang="en-US" altLang="en-US" sz="2400" dirty="0"/>
          </a:p>
          <a:p>
            <a:r>
              <a:rPr lang="en-US" altLang="en-US" sz="2400" dirty="0"/>
              <a:t>DEFENDER</a:t>
            </a:r>
          </a:p>
          <a:p>
            <a:r>
              <a:rPr lang="en-US" altLang="en-US" sz="2400" b="1" dirty="0"/>
              <a:t>Time: 2 minutes</a:t>
            </a:r>
            <a:endParaRPr lang="en-US" altLang="en-US" sz="2400" dirty="0"/>
          </a:p>
          <a:p>
            <a:endParaRPr lang="en-US" altLang="en-US" sz="2400" dirty="0"/>
          </a:p>
          <a:p>
            <a:r>
              <a:rPr lang="en-US" altLang="en-US" sz="2400" dirty="0"/>
              <a:t>CLOSING</a:t>
            </a:r>
          </a:p>
          <a:p>
            <a:r>
              <a:rPr lang="en-US" altLang="en-US" sz="2400" b="1" dirty="0"/>
              <a:t>Time: 2 minutes</a:t>
            </a:r>
          </a:p>
          <a:p>
            <a:endParaRPr lang="en-US" altLang="en-US" sz="2400" b="1" dirty="0"/>
          </a:p>
          <a:p>
            <a:r>
              <a:rPr lang="en-US" altLang="en-US" sz="2400" dirty="0"/>
              <a:t>TEAM MANAGER</a:t>
            </a:r>
          </a:p>
        </p:txBody>
      </p:sp>
    </p:spTree>
    <p:extLst>
      <p:ext uri="{BB962C8B-B14F-4D97-AF65-F5344CB8AC3E}">
        <p14:creationId xmlns:p14="http://schemas.microsoft.com/office/powerpoint/2010/main" val="152098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27"/>
          <p:cNvSpPr txBox="1">
            <a:spLocks noChangeArrowheads="1"/>
          </p:cNvSpPr>
          <p:nvPr/>
        </p:nvSpPr>
        <p:spPr bwMode="auto">
          <a:xfrm>
            <a:off x="0" y="990600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8000" b="1" dirty="0" smtClean="0">
                <a:solidFill>
                  <a:srgbClr val="000000"/>
                </a:solidFill>
              </a:rPr>
              <a:t>More Examples</a:t>
            </a:r>
            <a:endParaRPr lang="en-US" altLang="en-US" sz="8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90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2"/>
          <p:cNvSpPr txBox="1">
            <a:spLocks noChangeArrowheads="1"/>
          </p:cNvSpPr>
          <p:nvPr/>
        </p:nvSpPr>
        <p:spPr bwMode="auto">
          <a:xfrm>
            <a:off x="1882075" y="-42380"/>
            <a:ext cx="52006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3600" b="1" u="sng" dirty="0"/>
              <a:t>Guess My Rule</a:t>
            </a:r>
            <a:endParaRPr lang="en-US" altLang="en-US" sz="3600" u="sng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971800" y="1981200"/>
            <a:ext cx="3505200" cy="3139321"/>
          </a:xfrm>
          <a:prstGeom prst="rect">
            <a:avLst/>
          </a:prstGeom>
          <a:noFill/>
          <a:ln w="476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 sz="3300" b="1" dirty="0" smtClean="0"/>
          </a:p>
          <a:p>
            <a:pPr algn="ctr"/>
            <a:endParaRPr lang="en-US" altLang="en-US" sz="3300" b="1" dirty="0"/>
          </a:p>
          <a:p>
            <a:pPr algn="ctr"/>
            <a:endParaRPr lang="en-US" altLang="en-US" sz="3300" b="1" dirty="0"/>
          </a:p>
          <a:p>
            <a:pPr algn="ctr"/>
            <a:endParaRPr lang="en-US" altLang="en-US" sz="3300" b="1" dirty="0" smtClean="0"/>
          </a:p>
          <a:p>
            <a:pPr algn="ctr"/>
            <a:endParaRPr lang="en-US" altLang="en-US" sz="3300" b="1" dirty="0"/>
          </a:p>
          <a:p>
            <a:pPr algn="ctr"/>
            <a:endParaRPr lang="en-US" altLang="en-US" sz="3300" b="1" dirty="0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882075" y="0"/>
            <a:ext cx="520065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14313" indent="-214313" algn="ctr">
              <a:defRPr/>
            </a:pPr>
            <a:r>
              <a:rPr lang="en-US" sz="3600" b="1" u="sng" dirty="0" smtClean="0">
                <a:solidFill>
                  <a:srgbClr val="FF0000"/>
                </a:solidFill>
              </a:rPr>
              <a:t>Falsification</a:t>
            </a:r>
            <a:endParaRPr lang="en-US" sz="3600" u="sng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276600" y="2209800"/>
                <a:ext cx="685800" cy="80970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sz="2800" b="1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atin typeface="Cambria Math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latin typeface="Cambria Math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2209800"/>
                <a:ext cx="685800" cy="809709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876800" y="2438400"/>
                <a:ext cx="685800" cy="80970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sz="2800" b="1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atin typeface="Cambria Math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latin typeface="Cambria Math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0" y="2438400"/>
                <a:ext cx="685800" cy="80970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932049" y="3665160"/>
                <a:ext cx="685800" cy="8184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sz="2800" b="1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atin typeface="Cambria Math" charset="0"/>
                            </a:rPr>
                            <m:t>𝟒</m:t>
                          </m:r>
                        </m:num>
                        <m:den>
                          <m:r>
                            <a:rPr lang="en-US" sz="2800" b="1" i="1" smtClean="0">
                              <a:latin typeface="Cambria Math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2049" y="3665160"/>
                <a:ext cx="685800" cy="81849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235198" y="3779460"/>
                <a:ext cx="685800" cy="80970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sz="2800" b="1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atin typeface="Cambria Math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800" b="1" i="1" smtClean="0">
                              <a:latin typeface="Cambria Math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5198" y="3779460"/>
                <a:ext cx="685800" cy="80970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990600" y="1628691"/>
                <a:ext cx="685800" cy="80970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sz="2800" b="1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atin typeface="Cambria Math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800" b="1" i="1" smtClean="0">
                              <a:latin typeface="Cambria Math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1628691"/>
                <a:ext cx="685800" cy="80970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272798" y="3316359"/>
                <a:ext cx="685800" cy="80970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sz="2800" b="1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atin typeface="Cambria Math" charset="0"/>
                            </a:rPr>
                            <m:t>𝟔</m:t>
                          </m:r>
                        </m:num>
                        <m:den>
                          <m:r>
                            <a:rPr lang="en-US" sz="2800" b="1" i="1" smtClean="0">
                              <a:latin typeface="Cambria Math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2798" y="3316359"/>
                <a:ext cx="685800" cy="80970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368153" y="1576345"/>
                <a:ext cx="685800" cy="80970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sz="2800" b="1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atin typeface="Cambria Math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2800" b="1" i="1" smtClean="0">
                              <a:latin typeface="Cambria Math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8153" y="1576345"/>
                <a:ext cx="685800" cy="809709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147302" y="3779459"/>
                <a:ext cx="685800" cy="8184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sz="2800" b="1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atin typeface="Cambria Math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800" b="1" i="1" smtClean="0">
                              <a:latin typeface="Cambria Math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7302" y="3779459"/>
                <a:ext cx="685800" cy="818494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723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27"/>
          <p:cNvSpPr txBox="1">
            <a:spLocks noChangeArrowheads="1"/>
          </p:cNvSpPr>
          <p:nvPr/>
        </p:nvSpPr>
        <p:spPr bwMode="auto">
          <a:xfrm>
            <a:off x="0" y="1752600"/>
            <a:ext cx="91440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6600" b="1" u="sng" dirty="0" smtClean="0"/>
              <a:t>Resources</a:t>
            </a:r>
            <a:endParaRPr lang="en-US" altLang="en-US" sz="6600" b="1" u="sng" dirty="0"/>
          </a:p>
        </p:txBody>
      </p:sp>
      <p:sp>
        <p:nvSpPr>
          <p:cNvPr id="3" name="TextBox 27"/>
          <p:cNvSpPr txBox="1">
            <a:spLocks noChangeArrowheads="1"/>
          </p:cNvSpPr>
          <p:nvPr/>
        </p:nvSpPr>
        <p:spPr bwMode="auto">
          <a:xfrm>
            <a:off x="152400" y="255561"/>
            <a:ext cx="9144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8000" b="1" dirty="0" smtClean="0">
                <a:solidFill>
                  <a:srgbClr val="000000"/>
                </a:solidFill>
              </a:rPr>
              <a:t>Part 4:</a:t>
            </a:r>
            <a:endParaRPr lang="en-US" altLang="en-US" sz="8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33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824" y="0"/>
            <a:ext cx="73863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48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7"/>
          <p:cNvSpPr>
            <a:spLocks noChangeArrowheads="1"/>
          </p:cNvSpPr>
          <p:nvPr/>
        </p:nvSpPr>
        <p:spPr bwMode="auto">
          <a:xfrm>
            <a:off x="1143001" y="21538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700" y="5480665"/>
            <a:ext cx="5448300" cy="1397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</p:pic>
      <p:sp>
        <p:nvSpPr>
          <p:cNvPr id="33" name="Subtitle 2"/>
          <p:cNvSpPr txBox="1">
            <a:spLocks/>
          </p:cNvSpPr>
          <p:nvPr/>
        </p:nvSpPr>
        <p:spPr bwMode="auto">
          <a:xfrm>
            <a:off x="7162800" y="6400800"/>
            <a:ext cx="1981200" cy="4572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3200" b="1">
                <a:solidFill>
                  <a:srgbClr val="898989"/>
                </a:solidFill>
                <a:latin typeface="Calibri" charset="0"/>
              </a:rPr>
              <a:t>@PiSpeak</a:t>
            </a:r>
            <a:endParaRPr lang="en-US" altLang="en-US" sz="3200" b="1">
              <a:solidFill>
                <a:srgbClr val="FF0000"/>
              </a:solidFill>
              <a:latin typeface="Calibri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50" y="16790"/>
            <a:ext cx="4210050" cy="53236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17500"/>
            <a:ext cx="4406900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4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32" y="2313045"/>
            <a:ext cx="9155032" cy="4248150"/>
          </a:xfrm>
          <a:prstGeom prst="rect">
            <a:avLst/>
          </a:prstGeom>
        </p:spPr>
      </p:pic>
      <p:pic>
        <p:nvPicPr>
          <p:cNvPr id="3" name="Picture 2" descr="http://hamiltonbroadway.com/_img/hamilton_twitter.jpg"/>
          <p:cNvPicPr>
            <a:picLocks noChangeAspect="1" noChangeArrowheads="1"/>
          </p:cNvPicPr>
          <p:nvPr/>
        </p:nvPicPr>
        <p:blipFill rotWithShape="1">
          <a:blip r:embed="rId3">
            <a:alphaModFix amt="8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1"/>
          <a:stretch/>
        </p:blipFill>
        <p:spPr bwMode="auto">
          <a:xfrm>
            <a:off x="2367716" y="-14207"/>
            <a:ext cx="4419600" cy="232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47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27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 u="sng" dirty="0"/>
              <a:t>Thank You!</a:t>
            </a:r>
          </a:p>
        </p:txBody>
      </p:sp>
      <p:sp>
        <p:nvSpPr>
          <p:cNvPr id="26627" name="TextBox 1"/>
          <p:cNvSpPr txBox="1">
            <a:spLocks noChangeArrowheads="1"/>
          </p:cNvSpPr>
          <p:nvPr/>
        </p:nvSpPr>
        <p:spPr bwMode="auto">
          <a:xfrm>
            <a:off x="685800" y="914400"/>
            <a:ext cx="8001000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</a:rPr>
              <a:t>@</a:t>
            </a:r>
            <a:r>
              <a:rPr lang="en-US" altLang="en-US" sz="4400" b="1" dirty="0" err="1">
                <a:solidFill>
                  <a:srgbClr val="0000FF"/>
                </a:solidFill>
              </a:rPr>
              <a:t>PiSpeak</a:t>
            </a:r>
            <a:endParaRPr lang="en-US" altLang="en-US" sz="4400" b="1" dirty="0">
              <a:solidFill>
                <a:srgbClr val="0000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4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i="1" dirty="0" err="1">
                <a:solidFill>
                  <a:srgbClr val="00B050"/>
                </a:solidFill>
              </a:rPr>
              <a:t>clopendebate.wordpress.com</a:t>
            </a:r>
            <a:endParaRPr lang="en-US" altLang="en-US" sz="4000" b="1" i="1" dirty="0">
              <a:solidFill>
                <a:srgbClr val="00B05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 i="1" dirty="0">
              <a:solidFill>
                <a:srgbClr val="00B05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err="1" smtClean="0">
                <a:solidFill>
                  <a:srgbClr val="800080"/>
                </a:solidFill>
              </a:rPr>
              <a:t>luzniak.com</a:t>
            </a:r>
            <a:endParaRPr lang="en-US" altLang="en-US" sz="2400" dirty="0">
              <a:solidFill>
                <a:srgbClr val="80008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 i="1" dirty="0">
              <a:solidFill>
                <a:srgbClr val="00B050"/>
              </a:solidFill>
            </a:endParaRPr>
          </a:p>
        </p:txBody>
      </p:sp>
      <p:sp>
        <p:nvSpPr>
          <p:cNvPr id="4" name="TextBox 27"/>
          <p:cNvSpPr txBox="1">
            <a:spLocks noChangeArrowheads="1"/>
          </p:cNvSpPr>
          <p:nvPr/>
        </p:nvSpPr>
        <p:spPr bwMode="auto">
          <a:xfrm>
            <a:off x="76200" y="5927394"/>
            <a:ext cx="9067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3600" b="1" i="1" dirty="0" smtClean="0"/>
              <a:t>Please share </a:t>
            </a:r>
            <a:r>
              <a:rPr lang="en-US" altLang="en-US" sz="3600" b="1" i="1" smtClean="0"/>
              <a:t>your feedback on </a:t>
            </a:r>
            <a:r>
              <a:rPr lang="en-US" altLang="en-US" sz="3600" b="1" i="1" dirty="0" smtClean="0"/>
              <a:t>the app!</a:t>
            </a:r>
            <a:endParaRPr lang="en-US" altLang="en-US" sz="3600" b="1" i="1" dirty="0"/>
          </a:p>
        </p:txBody>
      </p:sp>
    </p:spTree>
    <p:extLst>
      <p:ext uri="{BB962C8B-B14F-4D97-AF65-F5344CB8AC3E}">
        <p14:creationId xmlns:p14="http://schemas.microsoft.com/office/powerpoint/2010/main" val="18548627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27"/>
          <p:cNvSpPr txBox="1">
            <a:spLocks noChangeArrowheads="1"/>
          </p:cNvSpPr>
          <p:nvPr/>
        </p:nvSpPr>
        <p:spPr bwMode="auto">
          <a:xfrm>
            <a:off x="0" y="0"/>
            <a:ext cx="91440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4800" b="1" u="sng"/>
              <a:t>Why Debate?</a:t>
            </a:r>
          </a:p>
        </p:txBody>
      </p:sp>
      <p:sp>
        <p:nvSpPr>
          <p:cNvPr id="14339" name="TextBox 3"/>
          <p:cNvSpPr txBox="1">
            <a:spLocks noChangeArrowheads="1"/>
          </p:cNvSpPr>
          <p:nvPr/>
        </p:nvSpPr>
        <p:spPr bwMode="auto">
          <a:xfrm>
            <a:off x="609600" y="990600"/>
            <a:ext cx="4191000" cy="578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sz="2400" dirty="0"/>
              <a:t>Socratic Method</a:t>
            </a:r>
          </a:p>
          <a:p>
            <a:pPr eaLnBrk="1" hangingPunct="1">
              <a:buFontTx/>
              <a:buChar char="•"/>
            </a:pPr>
            <a:r>
              <a:rPr lang="en-US" altLang="en-US" sz="2400" b="1" dirty="0"/>
              <a:t>Student Centered</a:t>
            </a:r>
          </a:p>
          <a:p>
            <a:pPr eaLnBrk="1" hangingPunct="1">
              <a:buFontTx/>
              <a:buChar char="•"/>
            </a:pPr>
            <a:r>
              <a:rPr lang="en-US" altLang="en-US" sz="2400" b="1" dirty="0"/>
              <a:t>Critical Thinking skills</a:t>
            </a:r>
          </a:p>
          <a:p>
            <a:pPr eaLnBrk="1" hangingPunct="1">
              <a:buFontTx/>
              <a:buChar char="•"/>
            </a:pPr>
            <a:r>
              <a:rPr lang="en-US" altLang="en-US" sz="2400" dirty="0"/>
              <a:t>Questioning skills</a:t>
            </a:r>
          </a:p>
          <a:p>
            <a:pPr eaLnBrk="1" hangingPunct="1">
              <a:buFontTx/>
              <a:buChar char="•"/>
            </a:pPr>
            <a:r>
              <a:rPr lang="en-US" altLang="en-US" sz="2400" dirty="0"/>
              <a:t>Public speaking skills</a:t>
            </a:r>
          </a:p>
          <a:p>
            <a:pPr eaLnBrk="1" hangingPunct="1">
              <a:buFontTx/>
              <a:buChar char="•"/>
            </a:pPr>
            <a:r>
              <a:rPr lang="en-US" altLang="en-US" sz="2400" b="1" dirty="0"/>
              <a:t>Literacy skills</a:t>
            </a:r>
          </a:p>
          <a:p>
            <a:pPr eaLnBrk="1" hangingPunct="1">
              <a:buFontTx/>
              <a:buChar char="•"/>
            </a:pPr>
            <a:r>
              <a:rPr lang="en-US" altLang="en-US" sz="2400" dirty="0"/>
              <a:t>Rhetoric skills</a:t>
            </a:r>
          </a:p>
          <a:p>
            <a:pPr eaLnBrk="1" hangingPunct="1">
              <a:buFontTx/>
              <a:buChar char="•"/>
            </a:pPr>
            <a:r>
              <a:rPr lang="en-US" altLang="en-US" sz="2400" dirty="0"/>
              <a:t>Research skills</a:t>
            </a:r>
          </a:p>
          <a:p>
            <a:pPr eaLnBrk="1" hangingPunct="1">
              <a:buFontTx/>
              <a:buChar char="•"/>
            </a:pPr>
            <a:r>
              <a:rPr lang="en-US" altLang="en-US" sz="2400" dirty="0"/>
              <a:t>Public Speaking skills</a:t>
            </a:r>
          </a:p>
          <a:p>
            <a:pPr eaLnBrk="1" hangingPunct="1">
              <a:buFontTx/>
              <a:buChar char="•"/>
            </a:pPr>
            <a:r>
              <a:rPr lang="en-US" altLang="en-US" sz="2400" b="1" dirty="0"/>
              <a:t>Evidence skills</a:t>
            </a:r>
          </a:p>
          <a:p>
            <a:pPr eaLnBrk="1" hangingPunct="1">
              <a:buFontTx/>
              <a:buChar char="•"/>
            </a:pPr>
            <a:r>
              <a:rPr lang="en-US" altLang="en-US" sz="2400" dirty="0"/>
              <a:t>Note taking skills</a:t>
            </a:r>
          </a:p>
          <a:p>
            <a:pPr eaLnBrk="1" hangingPunct="1">
              <a:buFontTx/>
              <a:buChar char="•"/>
            </a:pPr>
            <a:r>
              <a:rPr lang="en-US" altLang="en-US" sz="2400" dirty="0"/>
              <a:t>Refutation skills</a:t>
            </a:r>
          </a:p>
          <a:p>
            <a:pPr eaLnBrk="1" hangingPunct="1">
              <a:buFontTx/>
              <a:buChar char="•"/>
            </a:pPr>
            <a:r>
              <a:rPr lang="en-US" altLang="en-US" sz="2400" dirty="0"/>
              <a:t>Critical Pedagogy Skills</a:t>
            </a:r>
          </a:p>
          <a:p>
            <a:pPr eaLnBrk="1" hangingPunct="1">
              <a:buFontTx/>
              <a:buChar char="•"/>
            </a:pPr>
            <a:r>
              <a:rPr lang="en-US" altLang="en-US" sz="2400" b="1" dirty="0"/>
              <a:t>Teamwork Skills</a:t>
            </a:r>
          </a:p>
          <a:p>
            <a:pPr eaLnBrk="1" hangingPunct="1">
              <a:buFontTx/>
              <a:buChar char="•"/>
            </a:pPr>
            <a:r>
              <a:rPr lang="en-US" altLang="en-US" sz="2400" dirty="0"/>
              <a:t>And more!</a:t>
            </a:r>
          </a:p>
        </p:txBody>
      </p:sp>
      <p:sp>
        <p:nvSpPr>
          <p:cNvPr id="14340" name="TextBox 4"/>
          <p:cNvSpPr txBox="1">
            <a:spLocks noChangeArrowheads="1"/>
          </p:cNvSpPr>
          <p:nvPr/>
        </p:nvSpPr>
        <p:spPr bwMode="auto">
          <a:xfrm>
            <a:off x="4953000" y="1066800"/>
            <a:ext cx="38100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sz="2400" dirty="0"/>
              <a:t>Civics</a:t>
            </a:r>
          </a:p>
          <a:p>
            <a:pPr eaLnBrk="1" hangingPunct="1">
              <a:buFontTx/>
              <a:buChar char="•"/>
            </a:pPr>
            <a:r>
              <a:rPr lang="en-US" altLang="en-US" sz="2400" b="1" dirty="0"/>
              <a:t>Current Events</a:t>
            </a:r>
          </a:p>
          <a:p>
            <a:pPr eaLnBrk="1" hangingPunct="1">
              <a:buFontTx/>
              <a:buChar char="•"/>
            </a:pPr>
            <a:r>
              <a:rPr lang="en-US" altLang="en-US" sz="2400" dirty="0"/>
              <a:t>Philosophy</a:t>
            </a:r>
          </a:p>
          <a:p>
            <a:pPr eaLnBrk="1" hangingPunct="1">
              <a:buFontTx/>
              <a:buChar char="•"/>
            </a:pPr>
            <a:r>
              <a:rPr lang="en-US" altLang="en-US" sz="2400" dirty="0"/>
              <a:t>Critical Theory</a:t>
            </a:r>
          </a:p>
          <a:p>
            <a:pPr eaLnBrk="1" hangingPunct="1">
              <a:buFontTx/>
              <a:buChar char="•"/>
            </a:pPr>
            <a:r>
              <a:rPr lang="en-US" altLang="en-US" sz="2400" dirty="0" smtClean="0"/>
              <a:t>Humanities</a:t>
            </a:r>
            <a:endParaRPr lang="en-US" altLang="en-US" sz="2400" dirty="0"/>
          </a:p>
          <a:p>
            <a:pPr eaLnBrk="1" hangingPunct="1">
              <a:buFontTx/>
              <a:buChar char="•"/>
            </a:pPr>
            <a:r>
              <a:rPr lang="en-US" altLang="en-US" sz="2400" dirty="0"/>
              <a:t>Rhetoric</a:t>
            </a:r>
          </a:p>
          <a:p>
            <a:pPr eaLnBrk="1" hangingPunct="1">
              <a:buFontTx/>
              <a:buChar char="•"/>
            </a:pPr>
            <a:r>
              <a:rPr lang="en-US" altLang="en-US" sz="2400" dirty="0"/>
              <a:t>Political Science</a:t>
            </a:r>
          </a:p>
          <a:p>
            <a:pPr eaLnBrk="1" hangingPunct="1">
              <a:buFontTx/>
              <a:buChar char="•"/>
            </a:pPr>
            <a:r>
              <a:rPr lang="en-US" altLang="en-US" sz="2400" dirty="0" smtClean="0"/>
              <a:t>Economics</a:t>
            </a:r>
            <a:endParaRPr lang="en-US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27"/>
          <p:cNvSpPr txBox="1">
            <a:spLocks noChangeArrowheads="1"/>
          </p:cNvSpPr>
          <p:nvPr/>
        </p:nvSpPr>
        <p:spPr bwMode="auto">
          <a:xfrm>
            <a:off x="0" y="0"/>
            <a:ext cx="91440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4800" b="1" u="sng"/>
              <a:t>Why Debate…in STEM?</a:t>
            </a:r>
          </a:p>
        </p:txBody>
      </p:sp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0" y="838200"/>
            <a:ext cx="9144000" cy="643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Char char="•"/>
            </a:pPr>
            <a:r>
              <a:rPr lang="en-US" altLang="en-US" sz="2800" b="1" dirty="0"/>
              <a:t>Meaningfully Engages Large Classes</a:t>
            </a:r>
          </a:p>
          <a:p>
            <a:pPr eaLnBrk="1" hangingPunct="1">
              <a:spcBef>
                <a:spcPts val="600"/>
              </a:spcBef>
              <a:buFontTx/>
              <a:buChar char="•"/>
            </a:pPr>
            <a:r>
              <a:rPr lang="en-US" altLang="en-US" sz="2800" b="1" dirty="0" smtClean="0"/>
              <a:t>Increases student accountability</a:t>
            </a:r>
          </a:p>
          <a:p>
            <a:pPr eaLnBrk="1" hangingPunct="1">
              <a:spcBef>
                <a:spcPts val="600"/>
              </a:spcBef>
              <a:buFontTx/>
              <a:buChar char="•"/>
            </a:pPr>
            <a:r>
              <a:rPr lang="en-US" altLang="en-US" sz="2800" b="1" dirty="0" smtClean="0"/>
              <a:t>Improves test scores</a:t>
            </a:r>
            <a:endParaRPr lang="en-US" altLang="en-US" sz="2800" b="1" dirty="0"/>
          </a:p>
          <a:p>
            <a:pPr eaLnBrk="1" hangingPunct="1">
              <a:spcBef>
                <a:spcPts val="600"/>
              </a:spcBef>
              <a:buFontTx/>
              <a:buChar char="•"/>
            </a:pPr>
            <a:r>
              <a:rPr lang="en-US" altLang="en-US" sz="2800" b="1" dirty="0"/>
              <a:t>Improves Graduation Rates &amp; College Readiness</a:t>
            </a:r>
          </a:p>
          <a:p>
            <a:pPr eaLnBrk="1" hangingPunct="1">
              <a:spcBef>
                <a:spcPts val="600"/>
              </a:spcBef>
              <a:buFontTx/>
              <a:buChar char="•"/>
            </a:pPr>
            <a:r>
              <a:rPr lang="en-US" altLang="en-US" sz="2800" b="1" dirty="0"/>
              <a:t>Common Core connections:</a:t>
            </a:r>
          </a:p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</a:rPr>
              <a:t>    CCSS.Math.Practice.MP3 </a:t>
            </a:r>
            <a:r>
              <a:rPr lang="en-US" altLang="en-US" sz="2800" b="1" dirty="0"/>
              <a:t>Construct viable   </a:t>
            </a:r>
          </a:p>
          <a:p>
            <a:pPr eaLnBrk="1" hangingPunct="1"/>
            <a:r>
              <a:rPr lang="en-US" altLang="en-US" sz="2800" b="1" dirty="0"/>
              <a:t>     arguments and critique the reasoning of others.</a:t>
            </a:r>
            <a:r>
              <a:rPr lang="en-US" altLang="en-US" sz="2800" dirty="0"/>
              <a:t> </a:t>
            </a:r>
            <a:endParaRPr lang="en-US" altLang="en-US" sz="2800" b="1" dirty="0"/>
          </a:p>
          <a:p>
            <a:pPr lvl="1" eaLnBrk="1" hangingPunct="1">
              <a:buFont typeface="Arial" charset="0"/>
              <a:buChar char="•"/>
            </a:pPr>
            <a:r>
              <a:rPr lang="en-US" altLang="en-US" sz="2400" i="1" dirty="0"/>
              <a:t>“students understand and use stated assumptions, definitions, and previously established results in constructing arguments…They justify their conclusions, communicate them to others, and respond to arguments of others.”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altLang="en-US" sz="2400" i="1" dirty="0"/>
              <a:t>“students try to communicate precisely to others…they have learned to examine claims and make explicit use of definitions.”</a:t>
            </a:r>
          </a:p>
          <a:p>
            <a:pPr eaLnBrk="1" hangingPunct="1">
              <a:buFontTx/>
              <a:buChar char="•"/>
            </a:pPr>
            <a:endParaRPr lang="en-US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3F3FB"/>
            </a:gs>
            <a:gs pos="74001">
              <a:srgbClr val="9090DB"/>
            </a:gs>
            <a:gs pos="83000">
              <a:srgbClr val="9090DB"/>
            </a:gs>
            <a:gs pos="100000">
              <a:srgbClr val="B5B5E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27"/>
          <p:cNvSpPr txBox="1">
            <a:spLocks noChangeArrowheads="1"/>
          </p:cNvSpPr>
          <p:nvPr/>
        </p:nvSpPr>
        <p:spPr bwMode="auto">
          <a:xfrm>
            <a:off x="-26988" y="838200"/>
            <a:ext cx="9144001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8000" b="1" u="sng"/>
              <a:t>Arguments</a:t>
            </a:r>
          </a:p>
        </p:txBody>
      </p:sp>
      <p:pic>
        <p:nvPicPr>
          <p:cNvPr id="17411" name="Picture 4" descr="http://www.pickthebrain.com/blog/wp-content/uploads/2013/03/argument+arguing+argu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438400"/>
            <a:ext cx="5380038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0" y="381000"/>
            <a:ext cx="9144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800" b="1" u="sng"/>
              <a:t>ARGUMENT</a:t>
            </a:r>
            <a:r>
              <a:rPr lang="en-US" altLang="en-US" sz="2800"/>
              <a:t> - a statement made with sound reasoning.  Every argument has two key parts:</a:t>
            </a:r>
          </a:p>
        </p:txBody>
      </p:sp>
      <p:sp>
        <p:nvSpPr>
          <p:cNvPr id="6" name="TextBox 27"/>
          <p:cNvSpPr txBox="1">
            <a:spLocks noChangeArrowheads="1"/>
          </p:cNvSpPr>
          <p:nvPr/>
        </p:nvSpPr>
        <p:spPr bwMode="auto">
          <a:xfrm>
            <a:off x="533400" y="1371600"/>
            <a:ext cx="861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800" b="1" u="sng"/>
              <a:t>CLAIM</a:t>
            </a:r>
            <a:r>
              <a:rPr lang="en-US" altLang="en-US" sz="2800"/>
              <a:t> - the controversial statement being made. </a:t>
            </a:r>
          </a:p>
        </p:txBody>
      </p:sp>
      <p:sp>
        <p:nvSpPr>
          <p:cNvPr id="7" name="TextBox 27"/>
          <p:cNvSpPr txBox="1">
            <a:spLocks noChangeArrowheads="1"/>
          </p:cNvSpPr>
          <p:nvPr/>
        </p:nvSpPr>
        <p:spPr bwMode="auto">
          <a:xfrm>
            <a:off x="533400" y="1981200"/>
            <a:ext cx="861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800" b="1" u="sng"/>
              <a:t>WARRANT</a:t>
            </a:r>
            <a:r>
              <a:rPr lang="en-US" altLang="en-US" sz="2800"/>
              <a:t> - the justification for the claim. </a:t>
            </a:r>
          </a:p>
        </p:txBody>
      </p:sp>
      <p:sp>
        <p:nvSpPr>
          <p:cNvPr id="8" name="TextBox 27"/>
          <p:cNvSpPr txBox="1">
            <a:spLocks noChangeArrowheads="1"/>
          </p:cNvSpPr>
          <p:nvPr/>
        </p:nvSpPr>
        <p:spPr bwMode="auto">
          <a:xfrm>
            <a:off x="0" y="2780679"/>
            <a:ext cx="914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660066"/>
                </a:solidFill>
              </a:rPr>
              <a:t>ARGUMENT = CLAIM + WARRANT </a:t>
            </a:r>
          </a:p>
        </p:txBody>
      </p:sp>
      <p:sp>
        <p:nvSpPr>
          <p:cNvPr id="9" name="TextBox 27"/>
          <p:cNvSpPr txBox="1">
            <a:spLocks noChangeArrowheads="1"/>
          </p:cNvSpPr>
          <p:nvPr/>
        </p:nvSpPr>
        <p:spPr bwMode="auto">
          <a:xfrm>
            <a:off x="266700" y="3925445"/>
            <a:ext cx="8610600" cy="954088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800" b="1" dirty="0"/>
              <a:t>“My CLAIM is ___________ </a:t>
            </a:r>
          </a:p>
          <a:p>
            <a:pPr eaLnBrk="1" hangingPunct="1"/>
            <a:r>
              <a:rPr lang="en-US" altLang="en-US" sz="2800" b="1" dirty="0"/>
              <a:t>  and my WARRANT is _____________________”</a:t>
            </a:r>
            <a:endParaRPr lang="en-US" altLang="en-US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700" y="5480665"/>
            <a:ext cx="5448300" cy="1397000"/>
          </a:xfrm>
          <a:prstGeom prst="rect">
            <a:avLst/>
          </a:prstGeom>
        </p:spPr>
      </p:pic>
      <p:sp>
        <p:nvSpPr>
          <p:cNvPr id="11" name="Subtitle 2"/>
          <p:cNvSpPr txBox="1">
            <a:spLocks/>
          </p:cNvSpPr>
          <p:nvPr/>
        </p:nvSpPr>
        <p:spPr bwMode="auto">
          <a:xfrm>
            <a:off x="7162800" y="6400800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3200" b="1">
                <a:solidFill>
                  <a:srgbClr val="898989"/>
                </a:solidFill>
                <a:latin typeface="Calibri" charset="0"/>
              </a:rPr>
              <a:t>@PiSpeak</a:t>
            </a:r>
            <a:endParaRPr lang="en-US" altLang="en-US" sz="3200" b="1">
              <a:solidFill>
                <a:srgbClr val="FF0000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1098</TotalTime>
  <Words>826</Words>
  <Application>Microsoft Macintosh PowerPoint</Application>
  <PresentationFormat>On-screen Show (4:3)</PresentationFormat>
  <Paragraphs>207</Paragraphs>
  <Slides>50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8" baseType="lpstr">
      <vt:lpstr>Aharoni</vt:lpstr>
      <vt:lpstr>Arial</vt:lpstr>
      <vt:lpstr>Calibri</vt:lpstr>
      <vt:lpstr>Cambria Math</vt:lpstr>
      <vt:lpstr>ＭＳ Ｐゴシック</vt:lpstr>
      <vt:lpstr>Raleway-Regular</vt:lpstr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Math leads to close encounters with defense mechanisms.</vt:lpstr>
      <vt:lpstr>The best way to work through defense mechanisms is to Lower the Stakes...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Luzniak</dc:creator>
  <cp:lastModifiedBy>Chris Luzniak</cp:lastModifiedBy>
  <cp:revision>111</cp:revision>
  <dcterms:created xsi:type="dcterms:W3CDTF">2016-06-04T00:35:07Z</dcterms:created>
  <dcterms:modified xsi:type="dcterms:W3CDTF">2017-10-27T22:52:49Z</dcterms:modified>
</cp:coreProperties>
</file>